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20"/>
  </p:notesMasterIdLst>
  <p:sldIdLst>
    <p:sldId id="256" r:id="rId2"/>
    <p:sldId id="258" r:id="rId3"/>
    <p:sldId id="304" r:id="rId4"/>
    <p:sldId id="303" r:id="rId5"/>
    <p:sldId id="292" r:id="rId6"/>
    <p:sldId id="275" r:id="rId7"/>
    <p:sldId id="293" r:id="rId8"/>
    <p:sldId id="305" r:id="rId9"/>
    <p:sldId id="278" r:id="rId10"/>
    <p:sldId id="306" r:id="rId11"/>
    <p:sldId id="300" r:id="rId12"/>
    <p:sldId id="301" r:id="rId13"/>
    <p:sldId id="299" r:id="rId14"/>
    <p:sldId id="284" r:id="rId15"/>
    <p:sldId id="287" r:id="rId16"/>
    <p:sldId id="288" r:id="rId17"/>
    <p:sldId id="297" r:id="rId18"/>
    <p:sldId id="296" r:id="rId19"/>
  </p:sldIdLst>
  <p:sldSz cx="12192000" cy="6858000"/>
  <p:notesSz cx="6858000" cy="27146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D268167-8EB3-264C-9E90-87AB7A84B784}">
          <p14:sldIdLst>
            <p14:sldId id="256"/>
            <p14:sldId id="258"/>
            <p14:sldId id="304"/>
            <p14:sldId id="303"/>
            <p14:sldId id="292"/>
            <p14:sldId id="275"/>
            <p14:sldId id="293"/>
            <p14:sldId id="305"/>
            <p14:sldId id="278"/>
            <p14:sldId id="306"/>
            <p14:sldId id="300"/>
            <p14:sldId id="301"/>
            <p14:sldId id="299"/>
            <p14:sldId id="284"/>
            <p14:sldId id="287"/>
            <p14:sldId id="288"/>
            <p14:sldId id="297"/>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49907"/>
  </p:normalViewPr>
  <p:slideViewPr>
    <p:cSldViewPr snapToGrid="0">
      <p:cViewPr varScale="1">
        <p:scale>
          <a:sx n="42" d="100"/>
          <a:sy n="42" d="100"/>
        </p:scale>
        <p:origin x="27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11F9FD-7A44-364A-BEAD-CA6F9CFB1D87}" type="doc">
      <dgm:prSet loTypeId="urn:microsoft.com/office/officeart/2005/8/layout/radial1" loCatId="relationship" qsTypeId="urn:microsoft.com/office/officeart/2005/8/quickstyle/simple2" qsCatId="simple" csTypeId="urn:microsoft.com/office/officeart/2005/8/colors/colorful1" csCatId="colorful" phldr="1"/>
      <dgm:spPr/>
      <dgm:t>
        <a:bodyPr/>
        <a:lstStyle/>
        <a:p>
          <a:endParaRPr lang="fr-FR"/>
        </a:p>
      </dgm:t>
    </dgm:pt>
    <dgm:pt modelId="{EA9BE658-E11D-9943-B805-2C49E03FE6B7}">
      <dgm:prSet/>
      <dgm:spPr/>
      <dgm:t>
        <a:bodyPr/>
        <a:lstStyle/>
        <a:p>
          <a:r>
            <a:rPr lang="en-US"/>
            <a:t>“How does PSO compare to conventional methods for training NNs?” </a:t>
          </a:r>
          <a:endParaRPr lang="fr-GB"/>
        </a:p>
      </dgm:t>
    </dgm:pt>
    <dgm:pt modelId="{44BF2338-94A7-C240-98B2-61FFD43F4F40}" type="parTrans" cxnId="{DAF2931E-B870-3B48-A2AE-BD915F29C0D5}">
      <dgm:prSet/>
      <dgm:spPr/>
      <dgm:t>
        <a:bodyPr/>
        <a:lstStyle/>
        <a:p>
          <a:endParaRPr lang="fr-FR"/>
        </a:p>
      </dgm:t>
    </dgm:pt>
    <dgm:pt modelId="{9776F639-D2DC-4140-9EC6-B036191FDD30}" type="sibTrans" cxnId="{DAF2931E-B870-3B48-A2AE-BD915F29C0D5}">
      <dgm:prSet/>
      <dgm:spPr/>
      <dgm:t>
        <a:bodyPr/>
        <a:lstStyle/>
        <a:p>
          <a:endParaRPr lang="fr-FR"/>
        </a:p>
      </dgm:t>
    </dgm:pt>
    <dgm:pt modelId="{6D72CD19-CD3A-AA41-A445-18EFEA345C5A}">
      <dgm:prSet/>
      <dgm:spPr/>
      <dgm:t>
        <a:bodyPr/>
        <a:lstStyle/>
        <a:p>
          <a:pPr>
            <a:buFont typeface="+mj-lt"/>
            <a:buAutoNum type="arabicPeriod"/>
          </a:pPr>
          <a:r>
            <a:rPr lang="en-GB" b="0" i="0">
              <a:latin typeface="Calibri Light" panose="020F0302020204030204" pitchFamily="34" charset="0"/>
            </a:rPr>
            <a:t>Is it as accurate?</a:t>
          </a:r>
          <a:endParaRPr lang="fr-FR"/>
        </a:p>
      </dgm:t>
    </dgm:pt>
    <dgm:pt modelId="{DCC053CB-2131-C14E-B529-37FE6F5D6417}" type="parTrans" cxnId="{70A1ACEE-9731-0344-81E0-179029F1AC8B}">
      <dgm:prSet/>
      <dgm:spPr/>
      <dgm:t>
        <a:bodyPr/>
        <a:lstStyle/>
        <a:p>
          <a:endParaRPr lang="fr-FR"/>
        </a:p>
      </dgm:t>
    </dgm:pt>
    <dgm:pt modelId="{CC234772-314C-5F4E-B545-08908108E1DB}" type="sibTrans" cxnId="{70A1ACEE-9731-0344-81E0-179029F1AC8B}">
      <dgm:prSet/>
      <dgm:spPr/>
      <dgm:t>
        <a:bodyPr/>
        <a:lstStyle/>
        <a:p>
          <a:endParaRPr lang="fr-FR"/>
        </a:p>
      </dgm:t>
    </dgm:pt>
    <dgm:pt modelId="{4FCE05A9-A30B-1344-A64B-D344C5B19AFD}">
      <dgm:prSet/>
      <dgm:spPr/>
      <dgm:t>
        <a:bodyPr/>
        <a:lstStyle/>
        <a:p>
          <a:pPr>
            <a:buFont typeface="+mj-lt"/>
            <a:buAutoNum type="arabicPeriod"/>
          </a:pPr>
          <a:r>
            <a:rPr lang="en-GB" b="0" i="0">
              <a:latin typeface="Calibri Light" panose="020F0302020204030204" pitchFamily="34" charset="0"/>
            </a:rPr>
            <a:t>Is it as efficient?</a:t>
          </a:r>
          <a:endParaRPr lang="fr-FR"/>
        </a:p>
      </dgm:t>
    </dgm:pt>
    <dgm:pt modelId="{2DDF5675-173D-0848-8049-191CD4968926}" type="parTrans" cxnId="{AD4F28DA-AF2E-0246-A27E-10D7EB37CC6C}">
      <dgm:prSet/>
      <dgm:spPr/>
      <dgm:t>
        <a:bodyPr/>
        <a:lstStyle/>
        <a:p>
          <a:endParaRPr lang="fr-FR"/>
        </a:p>
      </dgm:t>
    </dgm:pt>
    <dgm:pt modelId="{8626A02A-B864-5B4D-9E08-2BEC657DB385}" type="sibTrans" cxnId="{AD4F28DA-AF2E-0246-A27E-10D7EB37CC6C}">
      <dgm:prSet/>
      <dgm:spPr/>
      <dgm:t>
        <a:bodyPr/>
        <a:lstStyle/>
        <a:p>
          <a:endParaRPr lang="fr-FR"/>
        </a:p>
      </dgm:t>
    </dgm:pt>
    <dgm:pt modelId="{25947B22-2D3F-B742-B325-B7C932553FE4}">
      <dgm:prSet/>
      <dgm:spPr/>
      <dgm:t>
        <a:bodyPr/>
        <a:lstStyle/>
        <a:p>
          <a:r>
            <a:rPr lang="en-GB" noProof="0"/>
            <a:t>Is it robust?</a:t>
          </a:r>
        </a:p>
      </dgm:t>
    </dgm:pt>
    <dgm:pt modelId="{DDB33ADF-7578-7D47-94CD-0E25DF0E0949}" type="parTrans" cxnId="{D49D6B61-0E94-1B48-8314-CB8FEF0DD247}">
      <dgm:prSet/>
      <dgm:spPr/>
      <dgm:t>
        <a:bodyPr/>
        <a:lstStyle/>
        <a:p>
          <a:endParaRPr lang="fr-FR"/>
        </a:p>
      </dgm:t>
    </dgm:pt>
    <dgm:pt modelId="{446303C4-C1A8-DB4B-8CB7-1029708C1FE1}" type="sibTrans" cxnId="{D49D6B61-0E94-1B48-8314-CB8FEF0DD247}">
      <dgm:prSet/>
      <dgm:spPr/>
      <dgm:t>
        <a:bodyPr/>
        <a:lstStyle/>
        <a:p>
          <a:endParaRPr lang="fr-FR"/>
        </a:p>
      </dgm:t>
    </dgm:pt>
    <dgm:pt modelId="{7D29D48A-1416-3242-947E-8A796083DABE}">
      <dgm:prSet/>
      <dgm:spPr/>
      <dgm:t>
        <a:bodyPr/>
        <a:lstStyle/>
        <a:p>
          <a:r>
            <a:rPr lang="en-GB" noProof="0"/>
            <a:t>Will it work on complex datasets?</a:t>
          </a:r>
        </a:p>
      </dgm:t>
    </dgm:pt>
    <dgm:pt modelId="{3BE84C78-8EF2-1545-BC0F-9BFD69C9EB3D}" type="parTrans" cxnId="{D6598723-B7B3-B74A-956A-02B57A63A4AE}">
      <dgm:prSet/>
      <dgm:spPr/>
      <dgm:t>
        <a:bodyPr/>
        <a:lstStyle/>
        <a:p>
          <a:endParaRPr lang="fr-FR"/>
        </a:p>
      </dgm:t>
    </dgm:pt>
    <dgm:pt modelId="{F43C17F3-7672-3944-8C0A-F79EECA10F0B}" type="sibTrans" cxnId="{D6598723-B7B3-B74A-956A-02B57A63A4AE}">
      <dgm:prSet/>
      <dgm:spPr/>
      <dgm:t>
        <a:bodyPr/>
        <a:lstStyle/>
        <a:p>
          <a:endParaRPr lang="fr-FR"/>
        </a:p>
      </dgm:t>
    </dgm:pt>
    <dgm:pt modelId="{D1BA9196-FB4C-A747-B389-152263FD574F}" type="pres">
      <dgm:prSet presAssocID="{1411F9FD-7A44-364A-BEAD-CA6F9CFB1D87}" presName="cycle" presStyleCnt="0">
        <dgm:presLayoutVars>
          <dgm:chMax val="1"/>
          <dgm:dir/>
          <dgm:animLvl val="ctr"/>
          <dgm:resizeHandles val="exact"/>
        </dgm:presLayoutVars>
      </dgm:prSet>
      <dgm:spPr/>
    </dgm:pt>
    <dgm:pt modelId="{FE89626C-836B-C04C-82CF-BA8A6C771031}" type="pres">
      <dgm:prSet presAssocID="{EA9BE658-E11D-9943-B805-2C49E03FE6B7}" presName="centerShape" presStyleLbl="node0" presStyleIdx="0" presStyleCnt="1" custScaleX="211193" custScaleY="211193" custLinFactNeighborX="-78133" custLinFactNeighborY="10070"/>
      <dgm:spPr/>
    </dgm:pt>
    <dgm:pt modelId="{52096725-BAAF-6C41-8C18-91D9FDEC8C6F}" type="pres">
      <dgm:prSet presAssocID="{DCC053CB-2131-C14E-B529-37FE6F5D6417}" presName="Name9" presStyleLbl="parChTrans1D2" presStyleIdx="0" presStyleCnt="4"/>
      <dgm:spPr/>
    </dgm:pt>
    <dgm:pt modelId="{79CABFD6-EE84-344B-A6E3-F08F2C79D841}" type="pres">
      <dgm:prSet presAssocID="{DCC053CB-2131-C14E-B529-37FE6F5D6417}" presName="connTx" presStyleLbl="parChTrans1D2" presStyleIdx="0" presStyleCnt="4"/>
      <dgm:spPr/>
    </dgm:pt>
    <dgm:pt modelId="{58F9C64E-9DAA-6D4C-B2BD-C02775D672E5}" type="pres">
      <dgm:prSet presAssocID="{6D72CD19-CD3A-AA41-A445-18EFEA345C5A}" presName="node" presStyleLbl="node1" presStyleIdx="0" presStyleCnt="4" custRadScaleRad="88548" custRadScaleInc="33420">
        <dgm:presLayoutVars>
          <dgm:bulletEnabled val="1"/>
        </dgm:presLayoutVars>
      </dgm:prSet>
      <dgm:spPr/>
    </dgm:pt>
    <dgm:pt modelId="{8776CC79-AF65-4942-B654-2EEC92F0B3D1}" type="pres">
      <dgm:prSet presAssocID="{2DDF5675-173D-0848-8049-191CD4968926}" presName="Name9" presStyleLbl="parChTrans1D2" presStyleIdx="1" presStyleCnt="4"/>
      <dgm:spPr/>
    </dgm:pt>
    <dgm:pt modelId="{8A02D23B-E0DD-4945-8A7B-33A1BFB9FA92}" type="pres">
      <dgm:prSet presAssocID="{2DDF5675-173D-0848-8049-191CD4968926}" presName="connTx" presStyleLbl="parChTrans1D2" presStyleIdx="1" presStyleCnt="4"/>
      <dgm:spPr/>
    </dgm:pt>
    <dgm:pt modelId="{3E493AA2-2545-8942-9755-586F301349E3}" type="pres">
      <dgm:prSet presAssocID="{4FCE05A9-A30B-1344-A64B-D344C5B19AFD}" presName="node" presStyleLbl="node1" presStyleIdx="1" presStyleCnt="4" custRadScaleRad="146969" custRadScaleInc="29151">
        <dgm:presLayoutVars>
          <dgm:bulletEnabled val="1"/>
        </dgm:presLayoutVars>
      </dgm:prSet>
      <dgm:spPr/>
    </dgm:pt>
    <dgm:pt modelId="{3DB167E8-709C-2344-A356-C054B72A96AF}" type="pres">
      <dgm:prSet presAssocID="{DDB33ADF-7578-7D47-94CD-0E25DF0E0949}" presName="Name9" presStyleLbl="parChTrans1D2" presStyleIdx="2" presStyleCnt="4"/>
      <dgm:spPr/>
    </dgm:pt>
    <dgm:pt modelId="{F927890C-ADCA-1642-9063-B00864313DCE}" type="pres">
      <dgm:prSet presAssocID="{DDB33ADF-7578-7D47-94CD-0E25DF0E0949}" presName="connTx" presStyleLbl="parChTrans1D2" presStyleIdx="2" presStyleCnt="4"/>
      <dgm:spPr/>
    </dgm:pt>
    <dgm:pt modelId="{43579F2A-1173-5949-ABFB-A1DF2F8DEDC4}" type="pres">
      <dgm:prSet presAssocID="{25947B22-2D3F-B742-B325-B7C932553FE4}" presName="node" presStyleLbl="node1" presStyleIdx="2" presStyleCnt="4" custRadScaleRad="140321" custRadScaleInc="-257418">
        <dgm:presLayoutVars>
          <dgm:bulletEnabled val="1"/>
        </dgm:presLayoutVars>
      </dgm:prSet>
      <dgm:spPr/>
    </dgm:pt>
    <dgm:pt modelId="{DC51B845-2B5F-2E45-ADFB-9F474486DECA}" type="pres">
      <dgm:prSet presAssocID="{3BE84C78-8EF2-1545-BC0F-9BFD69C9EB3D}" presName="Name9" presStyleLbl="parChTrans1D2" presStyleIdx="3" presStyleCnt="4"/>
      <dgm:spPr/>
    </dgm:pt>
    <dgm:pt modelId="{CD2D2779-B3D3-2D40-B0C7-65CED924EC79}" type="pres">
      <dgm:prSet presAssocID="{3BE84C78-8EF2-1545-BC0F-9BFD69C9EB3D}" presName="connTx" presStyleLbl="parChTrans1D2" presStyleIdx="3" presStyleCnt="4"/>
      <dgm:spPr/>
    </dgm:pt>
    <dgm:pt modelId="{2120A650-0A8B-A646-BB3B-C9CA65FDCCF9}" type="pres">
      <dgm:prSet presAssocID="{7D29D48A-1416-3242-947E-8A796083DABE}" presName="node" presStyleLbl="node1" presStyleIdx="3" presStyleCnt="4" custRadScaleRad="83107" custRadScaleInc="-252938">
        <dgm:presLayoutVars>
          <dgm:bulletEnabled val="1"/>
        </dgm:presLayoutVars>
      </dgm:prSet>
      <dgm:spPr/>
    </dgm:pt>
  </dgm:ptLst>
  <dgm:cxnLst>
    <dgm:cxn modelId="{C2F4C20C-44B9-A345-9A1C-0CD2D3B6D2BD}" type="presOf" srcId="{DDB33ADF-7578-7D47-94CD-0E25DF0E0949}" destId="{3DB167E8-709C-2344-A356-C054B72A96AF}" srcOrd="0" destOrd="0" presId="urn:microsoft.com/office/officeart/2005/8/layout/radial1"/>
    <dgm:cxn modelId="{4A121118-9694-9640-97D4-B2FA071909D9}" type="presOf" srcId="{2DDF5675-173D-0848-8049-191CD4968926}" destId="{8A02D23B-E0DD-4945-8A7B-33A1BFB9FA92}" srcOrd="1" destOrd="0" presId="urn:microsoft.com/office/officeart/2005/8/layout/radial1"/>
    <dgm:cxn modelId="{3A772C1A-F8FE-894C-8B85-EE669ECFD5D6}" type="presOf" srcId="{DCC053CB-2131-C14E-B529-37FE6F5D6417}" destId="{79CABFD6-EE84-344B-A6E3-F08F2C79D841}" srcOrd="1" destOrd="0" presId="urn:microsoft.com/office/officeart/2005/8/layout/radial1"/>
    <dgm:cxn modelId="{DAF2931E-B870-3B48-A2AE-BD915F29C0D5}" srcId="{1411F9FD-7A44-364A-BEAD-CA6F9CFB1D87}" destId="{EA9BE658-E11D-9943-B805-2C49E03FE6B7}" srcOrd="0" destOrd="0" parTransId="{44BF2338-94A7-C240-98B2-61FFD43F4F40}" sibTransId="{9776F639-D2DC-4140-9EC6-B036191FDD30}"/>
    <dgm:cxn modelId="{C74E9821-2262-4A43-991A-DC46F7E640C6}" type="presOf" srcId="{3BE84C78-8EF2-1545-BC0F-9BFD69C9EB3D}" destId="{CD2D2779-B3D3-2D40-B0C7-65CED924EC79}" srcOrd="1" destOrd="0" presId="urn:microsoft.com/office/officeart/2005/8/layout/radial1"/>
    <dgm:cxn modelId="{240C9422-74FB-7C42-900E-80342CF27CA3}" type="presOf" srcId="{7D29D48A-1416-3242-947E-8A796083DABE}" destId="{2120A650-0A8B-A646-BB3B-C9CA65FDCCF9}" srcOrd="0" destOrd="0" presId="urn:microsoft.com/office/officeart/2005/8/layout/radial1"/>
    <dgm:cxn modelId="{D6598723-B7B3-B74A-956A-02B57A63A4AE}" srcId="{EA9BE658-E11D-9943-B805-2C49E03FE6B7}" destId="{7D29D48A-1416-3242-947E-8A796083DABE}" srcOrd="3" destOrd="0" parTransId="{3BE84C78-8EF2-1545-BC0F-9BFD69C9EB3D}" sibTransId="{F43C17F3-7672-3944-8C0A-F79EECA10F0B}"/>
    <dgm:cxn modelId="{8D7C7529-76DF-A541-9EE6-FABF6FF1298D}" type="presOf" srcId="{DDB33ADF-7578-7D47-94CD-0E25DF0E0949}" destId="{F927890C-ADCA-1642-9063-B00864313DCE}" srcOrd="1" destOrd="0" presId="urn:microsoft.com/office/officeart/2005/8/layout/radial1"/>
    <dgm:cxn modelId="{D49D6B61-0E94-1B48-8314-CB8FEF0DD247}" srcId="{EA9BE658-E11D-9943-B805-2C49E03FE6B7}" destId="{25947B22-2D3F-B742-B325-B7C932553FE4}" srcOrd="2" destOrd="0" parTransId="{DDB33ADF-7578-7D47-94CD-0E25DF0E0949}" sibTransId="{446303C4-C1A8-DB4B-8CB7-1029708C1FE1}"/>
    <dgm:cxn modelId="{4853BB68-05EC-C145-8F25-5ED8EE7594D8}" type="presOf" srcId="{3BE84C78-8EF2-1545-BC0F-9BFD69C9EB3D}" destId="{DC51B845-2B5F-2E45-ADFB-9F474486DECA}" srcOrd="0" destOrd="0" presId="urn:microsoft.com/office/officeart/2005/8/layout/radial1"/>
    <dgm:cxn modelId="{70217B7B-27F0-9D42-925C-8F60D8C0360C}" type="presOf" srcId="{DCC053CB-2131-C14E-B529-37FE6F5D6417}" destId="{52096725-BAAF-6C41-8C18-91D9FDEC8C6F}" srcOrd="0" destOrd="0" presId="urn:microsoft.com/office/officeart/2005/8/layout/radial1"/>
    <dgm:cxn modelId="{812B8B7B-2AA9-8843-A85B-DB5C05B85BC1}" type="presOf" srcId="{25947B22-2D3F-B742-B325-B7C932553FE4}" destId="{43579F2A-1173-5949-ABFB-A1DF2F8DEDC4}" srcOrd="0" destOrd="0" presId="urn:microsoft.com/office/officeart/2005/8/layout/radial1"/>
    <dgm:cxn modelId="{9CD6AB7B-B699-1344-B286-91319D97DEBB}" type="presOf" srcId="{1411F9FD-7A44-364A-BEAD-CA6F9CFB1D87}" destId="{D1BA9196-FB4C-A747-B389-152263FD574F}" srcOrd="0" destOrd="0" presId="urn:microsoft.com/office/officeart/2005/8/layout/radial1"/>
    <dgm:cxn modelId="{99ED9990-9702-A74B-8758-5A506429BB06}" type="presOf" srcId="{6D72CD19-CD3A-AA41-A445-18EFEA345C5A}" destId="{58F9C64E-9DAA-6D4C-B2BD-C02775D672E5}" srcOrd="0" destOrd="0" presId="urn:microsoft.com/office/officeart/2005/8/layout/radial1"/>
    <dgm:cxn modelId="{5D80E1B2-C3A9-4B4F-BE9D-E6D01EC022D2}" type="presOf" srcId="{4FCE05A9-A30B-1344-A64B-D344C5B19AFD}" destId="{3E493AA2-2545-8942-9755-586F301349E3}" srcOrd="0" destOrd="0" presId="urn:microsoft.com/office/officeart/2005/8/layout/radial1"/>
    <dgm:cxn modelId="{612213D2-D922-6D43-A2B5-C44B189A3821}" type="presOf" srcId="{2DDF5675-173D-0848-8049-191CD4968926}" destId="{8776CC79-AF65-4942-B654-2EEC92F0B3D1}" srcOrd="0" destOrd="0" presId="urn:microsoft.com/office/officeart/2005/8/layout/radial1"/>
    <dgm:cxn modelId="{A68F41D4-2E1F-6C45-92A1-18435A2C3C59}" type="presOf" srcId="{EA9BE658-E11D-9943-B805-2C49E03FE6B7}" destId="{FE89626C-836B-C04C-82CF-BA8A6C771031}" srcOrd="0" destOrd="0" presId="urn:microsoft.com/office/officeart/2005/8/layout/radial1"/>
    <dgm:cxn modelId="{AD4F28DA-AF2E-0246-A27E-10D7EB37CC6C}" srcId="{EA9BE658-E11D-9943-B805-2C49E03FE6B7}" destId="{4FCE05A9-A30B-1344-A64B-D344C5B19AFD}" srcOrd="1" destOrd="0" parTransId="{2DDF5675-173D-0848-8049-191CD4968926}" sibTransId="{8626A02A-B864-5B4D-9E08-2BEC657DB385}"/>
    <dgm:cxn modelId="{70A1ACEE-9731-0344-81E0-179029F1AC8B}" srcId="{EA9BE658-E11D-9943-B805-2C49E03FE6B7}" destId="{6D72CD19-CD3A-AA41-A445-18EFEA345C5A}" srcOrd="0" destOrd="0" parTransId="{DCC053CB-2131-C14E-B529-37FE6F5D6417}" sibTransId="{CC234772-314C-5F4E-B545-08908108E1DB}"/>
    <dgm:cxn modelId="{140B37BE-1808-3E4A-932F-5EFA27470EA2}" type="presParOf" srcId="{D1BA9196-FB4C-A747-B389-152263FD574F}" destId="{FE89626C-836B-C04C-82CF-BA8A6C771031}" srcOrd="0" destOrd="0" presId="urn:microsoft.com/office/officeart/2005/8/layout/radial1"/>
    <dgm:cxn modelId="{D09610DB-3617-E346-A539-97CF7A56C27D}" type="presParOf" srcId="{D1BA9196-FB4C-A747-B389-152263FD574F}" destId="{52096725-BAAF-6C41-8C18-91D9FDEC8C6F}" srcOrd="1" destOrd="0" presId="urn:microsoft.com/office/officeart/2005/8/layout/radial1"/>
    <dgm:cxn modelId="{446CDD8E-70AB-0944-8924-84CD4223B389}" type="presParOf" srcId="{52096725-BAAF-6C41-8C18-91D9FDEC8C6F}" destId="{79CABFD6-EE84-344B-A6E3-F08F2C79D841}" srcOrd="0" destOrd="0" presId="urn:microsoft.com/office/officeart/2005/8/layout/radial1"/>
    <dgm:cxn modelId="{FD3C76C7-0495-8347-B4DB-FD9388DA793A}" type="presParOf" srcId="{D1BA9196-FB4C-A747-B389-152263FD574F}" destId="{58F9C64E-9DAA-6D4C-B2BD-C02775D672E5}" srcOrd="2" destOrd="0" presId="urn:microsoft.com/office/officeart/2005/8/layout/radial1"/>
    <dgm:cxn modelId="{05B55796-527A-4041-B673-A9398E76E6A1}" type="presParOf" srcId="{D1BA9196-FB4C-A747-B389-152263FD574F}" destId="{8776CC79-AF65-4942-B654-2EEC92F0B3D1}" srcOrd="3" destOrd="0" presId="urn:microsoft.com/office/officeart/2005/8/layout/radial1"/>
    <dgm:cxn modelId="{2287EEA0-E769-3645-B231-2AC35262DFF3}" type="presParOf" srcId="{8776CC79-AF65-4942-B654-2EEC92F0B3D1}" destId="{8A02D23B-E0DD-4945-8A7B-33A1BFB9FA92}" srcOrd="0" destOrd="0" presId="urn:microsoft.com/office/officeart/2005/8/layout/radial1"/>
    <dgm:cxn modelId="{D5BADE83-7915-2245-9509-EAE3EC3D3B4C}" type="presParOf" srcId="{D1BA9196-FB4C-A747-B389-152263FD574F}" destId="{3E493AA2-2545-8942-9755-586F301349E3}" srcOrd="4" destOrd="0" presId="urn:microsoft.com/office/officeart/2005/8/layout/radial1"/>
    <dgm:cxn modelId="{E7680191-ED81-E546-8B02-695EC96D7258}" type="presParOf" srcId="{D1BA9196-FB4C-A747-B389-152263FD574F}" destId="{3DB167E8-709C-2344-A356-C054B72A96AF}" srcOrd="5" destOrd="0" presId="urn:microsoft.com/office/officeart/2005/8/layout/radial1"/>
    <dgm:cxn modelId="{059F25EC-899C-944C-9A7C-C552F9454C01}" type="presParOf" srcId="{3DB167E8-709C-2344-A356-C054B72A96AF}" destId="{F927890C-ADCA-1642-9063-B00864313DCE}" srcOrd="0" destOrd="0" presId="urn:microsoft.com/office/officeart/2005/8/layout/radial1"/>
    <dgm:cxn modelId="{25F3D260-A07A-BE4C-B908-0EE3C10185D9}" type="presParOf" srcId="{D1BA9196-FB4C-A747-B389-152263FD574F}" destId="{43579F2A-1173-5949-ABFB-A1DF2F8DEDC4}" srcOrd="6" destOrd="0" presId="urn:microsoft.com/office/officeart/2005/8/layout/radial1"/>
    <dgm:cxn modelId="{B5BE64B3-A583-9249-8077-DD7BB7228404}" type="presParOf" srcId="{D1BA9196-FB4C-A747-B389-152263FD574F}" destId="{DC51B845-2B5F-2E45-ADFB-9F474486DECA}" srcOrd="7" destOrd="0" presId="urn:microsoft.com/office/officeart/2005/8/layout/radial1"/>
    <dgm:cxn modelId="{0DD8395B-E038-A445-A16A-862554AF7656}" type="presParOf" srcId="{DC51B845-2B5F-2E45-ADFB-9F474486DECA}" destId="{CD2D2779-B3D3-2D40-B0C7-65CED924EC79}" srcOrd="0" destOrd="0" presId="urn:microsoft.com/office/officeart/2005/8/layout/radial1"/>
    <dgm:cxn modelId="{D436940E-8DBE-7244-AA29-85F68A2B8AB6}" type="presParOf" srcId="{D1BA9196-FB4C-A747-B389-152263FD574F}" destId="{2120A650-0A8B-A646-BB3B-C9CA65FDCCF9}" srcOrd="8"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9626C-836B-C04C-82CF-BA8A6C771031}">
      <dsp:nvSpPr>
        <dsp:cNvPr id="0" name=""/>
        <dsp:cNvSpPr/>
      </dsp:nvSpPr>
      <dsp:spPr>
        <a:xfrm>
          <a:off x="722599" y="1981912"/>
          <a:ext cx="4139993" cy="413999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“How does PSO compare to conventional methods for training NNs?” </a:t>
          </a:r>
          <a:endParaRPr lang="fr-GB" sz="3400" kern="1200"/>
        </a:p>
      </dsp:txBody>
      <dsp:txXfrm>
        <a:off x="1328887" y="2588200"/>
        <a:ext cx="2927417" cy="2927417"/>
      </dsp:txXfrm>
    </dsp:sp>
    <dsp:sp modelId="{52096725-BAAF-6C41-8C18-91D9FDEC8C6F}">
      <dsp:nvSpPr>
        <dsp:cNvPr id="0" name=""/>
        <dsp:cNvSpPr/>
      </dsp:nvSpPr>
      <dsp:spPr>
        <a:xfrm rot="19768954">
          <a:off x="4419239" y="2413676"/>
          <a:ext cx="2261040" cy="26015"/>
        </a:xfrm>
        <a:custGeom>
          <a:avLst/>
          <a:gdLst/>
          <a:ahLst/>
          <a:cxnLst/>
          <a:rect l="0" t="0" r="0" b="0"/>
          <a:pathLst>
            <a:path>
              <a:moveTo>
                <a:pt x="0" y="13007"/>
              </a:moveTo>
              <a:lnTo>
                <a:pt x="2261040"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a:off x="5493233" y="2370158"/>
        <a:ext cx="113052" cy="113052"/>
      </dsp:txXfrm>
    </dsp:sp>
    <dsp:sp modelId="{58F9C64E-9DAA-6D4C-B2BD-C02775D672E5}">
      <dsp:nvSpPr>
        <dsp:cNvPr id="0" name=""/>
        <dsp:cNvSpPr/>
      </dsp:nvSpPr>
      <dsp:spPr>
        <a:xfrm>
          <a:off x="6387899" y="374743"/>
          <a:ext cx="1960289" cy="19602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mj-lt"/>
            <a:buNone/>
          </a:pPr>
          <a:r>
            <a:rPr lang="en-GB" sz="2400" b="0" i="0" kern="1200">
              <a:latin typeface="Calibri Light" panose="020F0302020204030204" pitchFamily="34" charset="0"/>
            </a:rPr>
            <a:t>Is it as accurate?</a:t>
          </a:r>
          <a:endParaRPr lang="fr-FR" sz="2400" kern="1200"/>
        </a:p>
      </dsp:txBody>
      <dsp:txXfrm>
        <a:off x="6674977" y="661821"/>
        <a:ext cx="1386133" cy="1386133"/>
      </dsp:txXfrm>
    </dsp:sp>
    <dsp:sp modelId="{8776CC79-AF65-4942-B654-2EEC92F0B3D1}">
      <dsp:nvSpPr>
        <dsp:cNvPr id="0" name=""/>
        <dsp:cNvSpPr/>
      </dsp:nvSpPr>
      <dsp:spPr>
        <a:xfrm rot="151644">
          <a:off x="4858341" y="4231605"/>
          <a:ext cx="4599970" cy="26015"/>
        </a:xfrm>
        <a:custGeom>
          <a:avLst/>
          <a:gdLst/>
          <a:ahLst/>
          <a:cxnLst/>
          <a:rect l="0" t="0" r="0" b="0"/>
          <a:pathLst>
            <a:path>
              <a:moveTo>
                <a:pt x="0" y="13007"/>
              </a:moveTo>
              <a:lnTo>
                <a:pt x="4599970"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7043327" y="4129613"/>
        <a:ext cx="229998" cy="229998"/>
      </dsp:txXfrm>
    </dsp:sp>
    <dsp:sp modelId="{3E493AA2-2545-8942-9755-586F301349E3}">
      <dsp:nvSpPr>
        <dsp:cNvPr id="0" name=""/>
        <dsp:cNvSpPr/>
      </dsp:nvSpPr>
      <dsp:spPr>
        <a:xfrm>
          <a:off x="9455120" y="3409113"/>
          <a:ext cx="1960289" cy="1960289"/>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mj-lt"/>
            <a:buNone/>
          </a:pPr>
          <a:r>
            <a:rPr lang="en-GB" sz="2400" b="0" i="0" kern="1200">
              <a:latin typeface="Calibri Light" panose="020F0302020204030204" pitchFamily="34" charset="0"/>
            </a:rPr>
            <a:t>Is it as efficient?</a:t>
          </a:r>
          <a:endParaRPr lang="fr-FR" sz="2400" kern="1200"/>
        </a:p>
      </dsp:txBody>
      <dsp:txXfrm>
        <a:off x="9742198" y="3696191"/>
        <a:ext cx="1386133" cy="1386133"/>
      </dsp:txXfrm>
    </dsp:sp>
    <dsp:sp modelId="{3DB167E8-709C-2344-A356-C054B72A96AF}">
      <dsp:nvSpPr>
        <dsp:cNvPr id="0" name=""/>
        <dsp:cNvSpPr/>
      </dsp:nvSpPr>
      <dsp:spPr>
        <a:xfrm rot="20636925">
          <a:off x="4695048" y="2850623"/>
          <a:ext cx="4455237" cy="26015"/>
        </a:xfrm>
        <a:custGeom>
          <a:avLst/>
          <a:gdLst/>
          <a:ahLst/>
          <a:cxnLst/>
          <a:rect l="0" t="0" r="0" b="0"/>
          <a:pathLst>
            <a:path>
              <a:moveTo>
                <a:pt x="0" y="13007"/>
              </a:moveTo>
              <a:lnTo>
                <a:pt x="4455237"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6811286" y="2752250"/>
        <a:ext cx="222761" cy="222761"/>
      </dsp:txXfrm>
    </dsp:sp>
    <dsp:sp modelId="{43579F2A-1173-5949-ABFB-A1DF2F8DEDC4}">
      <dsp:nvSpPr>
        <dsp:cNvPr id="0" name=""/>
        <dsp:cNvSpPr/>
      </dsp:nvSpPr>
      <dsp:spPr>
        <a:xfrm>
          <a:off x="9025230" y="996549"/>
          <a:ext cx="1960289" cy="1960289"/>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noProof="0"/>
            <a:t>Is it robust?</a:t>
          </a:r>
        </a:p>
      </dsp:txBody>
      <dsp:txXfrm>
        <a:off x="9312308" y="1283627"/>
        <a:ext cx="1386133" cy="1386133"/>
      </dsp:txXfrm>
    </dsp:sp>
    <dsp:sp modelId="{DC51B845-2B5F-2E45-ADFB-9F474486DECA}">
      <dsp:nvSpPr>
        <dsp:cNvPr id="0" name=""/>
        <dsp:cNvSpPr/>
      </dsp:nvSpPr>
      <dsp:spPr>
        <a:xfrm rot="984263">
          <a:off x="4737593" y="4906094"/>
          <a:ext cx="2001281" cy="26015"/>
        </a:xfrm>
        <a:custGeom>
          <a:avLst/>
          <a:gdLst/>
          <a:ahLst/>
          <a:cxnLst/>
          <a:rect l="0" t="0" r="0" b="0"/>
          <a:pathLst>
            <a:path>
              <a:moveTo>
                <a:pt x="0" y="13007"/>
              </a:moveTo>
              <a:lnTo>
                <a:pt x="2001281"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p>
      </dsp:txBody>
      <dsp:txXfrm>
        <a:off x="5688202" y="4869070"/>
        <a:ext cx="100064" cy="100064"/>
      </dsp:txXfrm>
    </dsp:sp>
    <dsp:sp modelId="{2120A650-0A8B-A646-BB3B-C9CA65FDCCF9}">
      <dsp:nvSpPr>
        <dsp:cNvPr id="0" name=""/>
        <dsp:cNvSpPr/>
      </dsp:nvSpPr>
      <dsp:spPr>
        <a:xfrm>
          <a:off x="6658242" y="4498361"/>
          <a:ext cx="1960289" cy="196028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noProof="0"/>
            <a:t>Will it work on complex datasets?</a:t>
          </a:r>
        </a:p>
      </dsp:txBody>
      <dsp:txXfrm>
        <a:off x="6945320" y="4785439"/>
        <a:ext cx="1386133" cy="138613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B880A2-2E63-2E49-9BAD-83ED4B77A704}" type="datetimeFigureOut">
              <a:rPr lang="en-GB" smtClean="0"/>
              <a:t>14/03/2020</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Cliquez pour modifier les styles du texte du masque
Deuxième niveau
Troisième niveau
Quatrième niveau
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26916-0A5F-CB49-BA95-72FE3E08E884}" type="slidenum">
              <a:rPr lang="en-GB" smtClean="0"/>
              <a:t>‹N°›</a:t>
            </a:fld>
            <a:endParaRPr lang="en-GB"/>
          </a:p>
        </p:txBody>
      </p:sp>
    </p:spTree>
    <p:extLst>
      <p:ext uri="{BB962C8B-B14F-4D97-AF65-F5344CB8AC3E}">
        <p14:creationId xmlns:p14="http://schemas.microsoft.com/office/powerpoint/2010/main" val="261958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pload.wikimedia.org/wikipedia/commons/thumb/9/9e/Iris_sanguinea.JPG/1200px-Iris_sanguinea.JP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LOUISE</a:t>
            </a:r>
            <a:endParaRPr lang="en-GB"/>
          </a:p>
          <a:p>
            <a:endParaRPr lang="en-GB"/>
          </a:p>
          <a:p>
            <a:r>
              <a:rPr lang="en-GB"/>
              <a:t>https://</a:t>
            </a:r>
            <a:r>
              <a:rPr lang="en-GB" err="1"/>
              <a:t>www.howitworksdaily.com</a:t>
            </a:r>
            <a:r>
              <a:rPr lang="en-GB"/>
              <a:t>/</a:t>
            </a:r>
            <a:r>
              <a:rPr lang="en-GB" err="1"/>
              <a:t>wp</a:t>
            </a:r>
            <a:r>
              <a:rPr lang="en-GB"/>
              <a:t>-content/uploads/2015/07/wallpaper-of-a-flock-of-flying-birds-</a:t>
            </a:r>
            <a:r>
              <a:rPr lang="en-GB" err="1"/>
              <a:t>hd</a:t>
            </a:r>
            <a:r>
              <a:rPr lang="en-GB"/>
              <a:t>-bird-</a:t>
            </a:r>
            <a:r>
              <a:rPr lang="en-GB" err="1"/>
              <a:t>wallpapers.jpg</a:t>
            </a:r>
            <a:endParaRPr lang="en-GB">
              <a:cs typeface="Calibri" panose="020F0502020204030204"/>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a:t>
            </a:fld>
            <a:endParaRPr lang="en-GB"/>
          </a:p>
        </p:txBody>
      </p:sp>
    </p:spTree>
    <p:extLst>
      <p:ext uri="{BB962C8B-B14F-4D97-AF65-F5344CB8AC3E}">
        <p14:creationId xmlns:p14="http://schemas.microsoft.com/office/powerpoint/2010/main" val="3622689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panose="020F0502020204030204"/>
              </a:rPr>
              <a:t>[Intermediate slide]</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12</a:t>
            </a:fld>
            <a:endParaRPr lang="en-GB"/>
          </a:p>
        </p:txBody>
      </p:sp>
    </p:spTree>
    <p:extLst>
      <p:ext uri="{BB962C8B-B14F-4D97-AF65-F5344CB8AC3E}">
        <p14:creationId xmlns:p14="http://schemas.microsoft.com/office/powerpoint/2010/main" val="2409396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Every dimension corresponds to a weight in a neural network</a:t>
            </a:r>
          </a:p>
          <a:p>
            <a:endParaRPr lang="en-GB"/>
          </a:p>
          <a:p>
            <a:r>
              <a:rPr lang="en-GB"/>
              <a:t>Training inputs are then put in, which generates predictions of the output.</a:t>
            </a:r>
          </a:p>
          <a:p>
            <a:endParaRPr lang="en-GB"/>
          </a:p>
          <a:p>
            <a:r>
              <a:rPr lang="en-GB"/>
              <a:t>Objective function is calculated by comparing these predictions to the true value.</a:t>
            </a:r>
          </a:p>
        </p:txBody>
      </p:sp>
      <p:sp>
        <p:nvSpPr>
          <p:cNvPr id="4" name="Slide Number Placeholder 3"/>
          <p:cNvSpPr>
            <a:spLocks noGrp="1"/>
          </p:cNvSpPr>
          <p:nvPr>
            <p:ph type="sldNum" sz="quarter" idx="5"/>
          </p:nvPr>
        </p:nvSpPr>
        <p:spPr/>
        <p:txBody>
          <a:bodyPr/>
          <a:lstStyle/>
          <a:p>
            <a:fld id="{35B26916-0A5F-CB49-BA95-72FE3E08E884}" type="slidenum">
              <a:rPr lang="en-GB" smtClean="0"/>
              <a:t>13</a:t>
            </a:fld>
            <a:endParaRPr lang="en-GB"/>
          </a:p>
        </p:txBody>
      </p:sp>
    </p:spTree>
    <p:extLst>
      <p:ext uri="{BB962C8B-B14F-4D97-AF65-F5344CB8AC3E}">
        <p14:creationId xmlns:p14="http://schemas.microsoft.com/office/powerpoint/2010/main" val="2477657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t>We simulated our network using Python with the </a:t>
            </a:r>
            <a:r>
              <a:rPr lang="en-GB" err="1"/>
              <a:t>tensorflow</a:t>
            </a:r>
            <a:r>
              <a:rPr lang="en-GB"/>
              <a:t> library.</a:t>
            </a:r>
            <a:endParaRPr lang="fr-FR"/>
          </a:p>
          <a:p>
            <a:endParaRPr lang="en-GB">
              <a:cs typeface="Calibri"/>
            </a:endParaRPr>
          </a:p>
          <a:p>
            <a:r>
              <a:rPr lang="en-GB">
                <a:cs typeface="Calibri"/>
              </a:rPr>
              <a:t>* Iris dataset which is a simple classification task that takes 4 numerical inputs and returns one of three flower type labels.</a:t>
            </a:r>
          </a:p>
          <a:p>
            <a:endParaRPr lang="en-GB">
              <a:cs typeface="+mn-lt"/>
            </a:endParaRPr>
          </a:p>
          <a:p>
            <a:br>
              <a:rPr lang="en-GB">
                <a:cs typeface="+mn-lt"/>
              </a:rPr>
            </a:br>
            <a:br>
              <a:rPr lang="en-GB">
                <a:cs typeface="+mn-lt"/>
              </a:rPr>
            </a:br>
            <a:r>
              <a:rPr lang="en-GB">
                <a:cs typeface="Calibri"/>
              </a:rPr>
              <a:t>***SHOW GRAPHS***</a:t>
            </a:r>
            <a:endParaRPr lang="en-GB"/>
          </a:p>
          <a:p>
            <a:endParaRPr lang="en-GB">
              <a:cs typeface="Calibri"/>
            </a:endParaRPr>
          </a:p>
          <a:p>
            <a:r>
              <a:rPr lang="en-GB">
                <a:cs typeface="Calibri"/>
              </a:rPr>
              <a:t>***Iterations not epochs***</a:t>
            </a:r>
          </a:p>
          <a:p>
            <a:endParaRPr lang="en-GB"/>
          </a:p>
          <a:p>
            <a:r>
              <a:rPr lang="en-GB">
                <a:hlinkClick r:id="rId3"/>
              </a:rPr>
              <a:t>https://upload.wikimedia.org/wikipedia/commons/thumb/9/9e/Iris_sanguinea.JPG/1200px-Iris_sanguinea.JPG</a:t>
            </a:r>
            <a:endParaRPr lang="fr-FR">
              <a:cs typeface="Calibri"/>
            </a:endParaRPr>
          </a:p>
          <a:p>
            <a:endParaRPr lang="en-GB">
              <a:cs typeface="Calibri"/>
            </a:endParaRPr>
          </a:p>
          <a:p>
            <a:endParaRPr lang="en-GB">
              <a:cs typeface="Calibri"/>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14</a:t>
            </a:fld>
            <a:endParaRPr lang="en-GB"/>
          </a:p>
        </p:txBody>
      </p:sp>
    </p:spTree>
    <p:extLst>
      <p:ext uri="{BB962C8B-B14F-4D97-AF65-F5344CB8AC3E}">
        <p14:creationId xmlns:p14="http://schemas.microsoft.com/office/powerpoint/2010/main" val="3018894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2400" b="1">
                <a:latin typeface="Goudy Old Style"/>
              </a:rPr>
              <a:t>Our aim is to find out if we could use swarm optimization as an outreach resource.</a:t>
            </a:r>
          </a:p>
          <a:p>
            <a:endParaRPr lang="en-GB" sz="2400" b="1">
              <a:latin typeface="Goudy Old Style"/>
            </a:endParaRPr>
          </a:p>
          <a:p>
            <a:r>
              <a:rPr lang="en-GB" sz="2400" b="1">
                <a:latin typeface="Goudy Old Style"/>
              </a:rPr>
              <a:t>How far can we go without compromising?</a:t>
            </a:r>
          </a:p>
          <a:p>
            <a:endParaRPr lang="en-GB" sz="2400" b="1">
              <a:latin typeface="Goudy Old Style"/>
            </a:endParaRPr>
          </a:p>
          <a:p>
            <a:r>
              <a:rPr lang="en-GB" sz="2400" b="1">
                <a:latin typeface="Goudy Old Style"/>
              </a:rPr>
              <a:t>[graph]</a:t>
            </a:r>
          </a:p>
          <a:p>
            <a:endParaRPr lang="en-GB" sz="2400" b="1">
              <a:latin typeface="Goudy Old Style"/>
            </a:endParaRPr>
          </a:p>
          <a:p>
            <a:r>
              <a:rPr lang="en-GB" sz="2400" b="1">
                <a:latin typeface="Goudy Old Style"/>
              </a:rPr>
              <a:t>If it works: share our animations and python library to have us a learning resource.</a:t>
            </a:r>
          </a:p>
          <a:p>
            <a:endParaRPr lang="en-GB" sz="2400">
              <a:latin typeface="Goudy Old Style"/>
            </a:endParaRPr>
          </a:p>
          <a:p>
            <a:r>
              <a:rPr lang="en-GB" sz="2400">
                <a:latin typeface="Goudy Old Style"/>
              </a:rPr>
              <a:t>Quantify effects of:</a:t>
            </a:r>
            <a:endParaRPr lang="en-GB"/>
          </a:p>
          <a:p>
            <a:pPr lvl="1"/>
            <a:r>
              <a:rPr lang="en-GB" sz="2000">
                <a:latin typeface="Goudy Old Style" panose="02020502050305020303" pitchFamily="18" charset="77"/>
              </a:rPr>
              <a:t>Velocity limitation</a:t>
            </a:r>
          </a:p>
          <a:p>
            <a:pPr lvl="1"/>
            <a:r>
              <a:rPr lang="en-GB" sz="2000">
                <a:latin typeface="Goudy Old Style" panose="02020502050305020303" pitchFamily="18" charset="77"/>
              </a:rPr>
              <a:t>Velocity decay</a:t>
            </a:r>
          </a:p>
          <a:p>
            <a:pPr lvl="1"/>
            <a:r>
              <a:rPr lang="en-GB" sz="2000">
                <a:latin typeface="Goudy Old Style" panose="02020502050305020303" pitchFamily="18" charset="77"/>
              </a:rPr>
              <a:t>Fixed hyperparameters (</a:t>
            </a:r>
            <a:r>
              <a:rPr lang="en-GB" sz="2000" err="1">
                <a:latin typeface="Goudy Old Style" panose="02020502050305020303" pitchFamily="18" charset="77"/>
              </a:rPr>
              <a:t>v</a:t>
            </a:r>
            <a:r>
              <a:rPr lang="en-GB" sz="2000" baseline="-25000" err="1">
                <a:latin typeface="Goudy Old Style" panose="02020502050305020303" pitchFamily="18" charset="77"/>
              </a:rPr>
              <a:t>max</a:t>
            </a:r>
            <a:r>
              <a:rPr lang="en-GB" sz="2000">
                <a:latin typeface="Goudy Old Style" panose="02020502050305020303" pitchFamily="18" charset="77"/>
              </a:rPr>
              <a:t>, c</a:t>
            </a:r>
            <a:r>
              <a:rPr lang="en-GB" sz="2000" baseline="-25000">
                <a:latin typeface="Goudy Old Style" panose="02020502050305020303" pitchFamily="18" charset="77"/>
              </a:rPr>
              <a:t>1</a:t>
            </a:r>
            <a:r>
              <a:rPr lang="en-GB" sz="2000">
                <a:latin typeface="Goudy Old Style" panose="02020502050305020303" pitchFamily="18" charset="77"/>
              </a:rPr>
              <a:t>/c</a:t>
            </a:r>
            <a:r>
              <a:rPr lang="en-GB" sz="2000" baseline="-25000">
                <a:latin typeface="Goudy Old Style" panose="02020502050305020303" pitchFamily="18" charset="77"/>
              </a:rPr>
              <a:t>2</a:t>
            </a:r>
            <a:r>
              <a:rPr lang="en-GB" sz="2000">
                <a:latin typeface="Goudy Old Style" panose="02020502050305020303" pitchFamily="18" charset="77"/>
              </a:rPr>
              <a:t>, </a:t>
            </a:r>
            <a:r>
              <a:rPr lang="en-GB" sz="2000" err="1">
                <a:latin typeface="Goudy Old Style" panose="02020502050305020303" pitchFamily="18" charset="77"/>
              </a:rPr>
              <a:t>n</a:t>
            </a:r>
            <a:r>
              <a:rPr lang="en-GB" sz="2000" baseline="-25000" err="1">
                <a:latin typeface="Goudy Old Style" panose="02020502050305020303" pitchFamily="18" charset="77"/>
              </a:rPr>
              <a:t>particles</a:t>
            </a:r>
            <a:r>
              <a:rPr lang="en-GB" sz="2000">
                <a:latin typeface="Goudy Old Style" panose="02020502050305020303" pitchFamily="18" charset="77"/>
              </a:rPr>
              <a:t>, decay rate)</a:t>
            </a:r>
          </a:p>
          <a:p>
            <a:r>
              <a:rPr lang="en-GB" sz="2400">
                <a:latin typeface="Goudy Old Style" panose="02020502050305020303" pitchFamily="18" charset="77"/>
              </a:rPr>
              <a:t>Investigate generalisation to different data sets:</a:t>
            </a:r>
          </a:p>
          <a:p>
            <a:pPr lvl="1"/>
            <a:r>
              <a:rPr lang="en-GB" sz="2000">
                <a:latin typeface="Goudy Old Style" panose="02020502050305020303" pitchFamily="18" charset="77"/>
              </a:rPr>
              <a:t>MNIST</a:t>
            </a:r>
          </a:p>
          <a:p>
            <a:pPr lvl="1"/>
            <a:r>
              <a:rPr lang="en-GB" sz="2000">
                <a:latin typeface="Goudy Old Style" panose="02020502050305020303" pitchFamily="18" charset="77"/>
              </a:rPr>
              <a:t>CIFAR-10</a:t>
            </a:r>
          </a:p>
          <a:p>
            <a:pPr marL="457200" lvl="1" indent="0">
              <a:buNone/>
            </a:pPr>
            <a:endParaRPr lang="en-GB">
              <a:latin typeface="Goudy Old Style" panose="02020502050305020303" pitchFamily="18" charset="77"/>
            </a:endParaRPr>
          </a:p>
          <a:p>
            <a:r>
              <a:rPr lang="en-GB" sz="2400" i="1">
                <a:latin typeface="Goudy Old Style" panose="02020502050305020303" pitchFamily="18" charset="77"/>
                <a:cs typeface="Calibri"/>
              </a:rPr>
              <a:t>Depending on results:</a:t>
            </a:r>
          </a:p>
          <a:p>
            <a:pPr lvl="1"/>
            <a:r>
              <a:rPr lang="en-GB" sz="2000" i="1">
                <a:latin typeface="Goudy Old Style" panose="02020502050305020303" pitchFamily="18" charset="77"/>
                <a:cs typeface="Calibri"/>
              </a:rPr>
              <a:t>Open-source software for understand NN optimization</a:t>
            </a:r>
          </a:p>
          <a:p>
            <a:endParaRPr lang="fr-F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16</a:t>
            </a:fld>
            <a:endParaRPr lang="en-GB"/>
          </a:p>
        </p:txBody>
      </p:sp>
    </p:spTree>
    <p:extLst>
      <p:ext uri="{BB962C8B-B14F-4D97-AF65-F5344CB8AC3E}">
        <p14:creationId xmlns:p14="http://schemas.microsoft.com/office/powerpoint/2010/main" val="4047177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17</a:t>
            </a:fld>
            <a:endParaRPr lang="en-GB"/>
          </a:p>
        </p:txBody>
      </p:sp>
    </p:spTree>
    <p:extLst>
      <p:ext uri="{BB962C8B-B14F-4D97-AF65-F5344CB8AC3E}">
        <p14:creationId xmlns:p14="http://schemas.microsoft.com/office/powerpoint/2010/main" val="4057290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LOUISE</a:t>
            </a:r>
            <a:endParaRPr lang="en-GB"/>
          </a:p>
          <a:p>
            <a:endParaRPr lang="en-GB"/>
          </a:p>
          <a:p>
            <a:r>
              <a:rPr lang="en-GB"/>
              <a:t>https://www.howitworksdaily.com/wp-content/uploads/2015/07/wallpaper-of-a-flock-of-flying-birds-hd-bird-wallpapers.jpg</a:t>
            </a:r>
            <a:endParaRPr lang="en-GB">
              <a:cs typeface="Calibri" panose="020F0502020204030204"/>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26916-0A5F-CB49-BA95-72FE3E08E88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50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t>LOUISE </a:t>
            </a:r>
          </a:p>
          <a:p>
            <a:endParaRPr lang="fr-FR"/>
          </a:p>
          <a:p>
            <a:endParaRPr lang="fr-FR"/>
          </a:p>
          <a:p>
            <a:endParaRPr lang="en-GB"/>
          </a:p>
          <a:p>
            <a:r>
              <a:rPr lang="en-GB"/>
              <a:t>1min</a:t>
            </a:r>
            <a:endParaRPr lang="en-GB">
              <a:cs typeface="Calibri"/>
            </a:endParaRPr>
          </a:p>
          <a:p>
            <a:r>
              <a:rPr lang="en-GB"/>
              <a:t>https://www.wired.com/</a:t>
            </a:r>
            <a:r>
              <a:rPr lang="en-GB" err="1"/>
              <a:t>wp-content</a:t>
            </a:r>
            <a:r>
              <a:rPr lang="en-GB"/>
              <a:t>/uploads/images_blogs/</a:t>
            </a:r>
            <a:r>
              <a:rPr lang="en-GB" err="1"/>
              <a:t>wiredscience</a:t>
            </a:r>
            <a:r>
              <a:rPr lang="en-GB"/>
              <a:t>/2013/03/ff_collectives2_large.jpg</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2</a:t>
            </a:fld>
            <a:endParaRPr lang="en-GB"/>
          </a:p>
        </p:txBody>
      </p:sp>
    </p:spTree>
    <p:extLst>
      <p:ext uri="{BB962C8B-B14F-4D97-AF65-F5344CB8AC3E}">
        <p14:creationId xmlns:p14="http://schemas.microsoft.com/office/powerpoint/2010/main" val="224524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sz="1800" kern="1200">
              <a:solidFill>
                <a:schemeClr val="tx1"/>
              </a:solidFill>
              <a:effectLst/>
              <a:latin typeface="+mn-lt"/>
              <a:ea typeface="+mn-ea"/>
              <a:cs typeface="+mn-cs"/>
            </a:endParaRPr>
          </a:p>
          <a:p>
            <a:pPr marL="285750" indent="-285750">
              <a:buFont typeface="Arial" panose="020B0604020202020204" pitchFamily="34" charset="0"/>
              <a:buChar char="•"/>
            </a:pPr>
            <a:r>
              <a:rPr lang="en-GB" sz="1800"/>
              <a:t>Biomimetics takes inspiration from nature</a:t>
            </a:r>
          </a:p>
          <a:p>
            <a:pPr marL="285750" indent="-285750">
              <a:buFont typeface="Arial" panose="020B0604020202020204" pitchFamily="34" charset="0"/>
              <a:buChar char="•"/>
            </a:pPr>
            <a:r>
              <a:rPr lang="en-GB" sz="1800"/>
              <a:t>This is a major advantage for </a:t>
            </a:r>
            <a:r>
              <a:rPr lang="en-GB" sz="1800" kern="1200">
                <a:solidFill>
                  <a:schemeClr val="tx1"/>
                </a:solidFill>
                <a:effectLst/>
                <a:latin typeface="+mn-lt"/>
                <a:ea typeface="+mn-ea"/>
                <a:cs typeface="+mn-cs"/>
              </a:rPr>
              <a:t>bio-inspired algorithms as by definition they have a natural metaphor in nature and a concept we are already familiar with.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200">
                <a:solidFill>
                  <a:schemeClr val="tx1"/>
                </a:solidFill>
                <a:effectLst/>
                <a:latin typeface="+mn-lt"/>
                <a:ea typeface="+mn-ea"/>
                <a:cs typeface="+mn-cs"/>
              </a:rPr>
              <a:t>this means that they are much easier to understand without a strong mathematical background. </a:t>
            </a:r>
          </a:p>
          <a:p>
            <a:pPr marL="285750" indent="-285750">
              <a:buFont typeface="Arial" panose="020B0604020202020204" pitchFamily="34" charset="0"/>
              <a:buChar char="•"/>
            </a:pPr>
            <a:endParaRPr lang="en-GB" sz="180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4</a:t>
            </a:fld>
            <a:endParaRPr lang="en-GB"/>
          </a:p>
        </p:txBody>
      </p:sp>
    </p:spTree>
    <p:extLst>
      <p:ext uri="{BB962C8B-B14F-4D97-AF65-F5344CB8AC3E}">
        <p14:creationId xmlns:p14="http://schemas.microsoft.com/office/powerpoint/2010/main" val="774833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r>
              <a:rPr lang="en-GB" sz="1200"/>
              <a:t>One such example of this is particle swarm optimisation or PSO</a:t>
            </a:r>
          </a:p>
          <a:p>
            <a:pPr marL="285750" indent="-285750">
              <a:buFont typeface="Arial" panose="020B0604020202020204" pitchFamily="34" charset="0"/>
              <a:buChar char="•"/>
            </a:pPr>
            <a:r>
              <a:rPr lang="en-GB" sz="1200"/>
              <a:t>Swarm intelligence where lots of simple homogeneous entities use local interactions to carry out complex tasks as a group</a:t>
            </a:r>
          </a:p>
          <a:p>
            <a:pPr marL="285750" indent="-285750">
              <a:buFont typeface="Arial" panose="020B0604020202020204" pitchFamily="34" charset="0"/>
              <a:buChar char="•"/>
            </a:pPr>
            <a:r>
              <a:rPr lang="en-GB" sz="1200"/>
              <a:t>PSO takes inspiration flocking behaviour</a:t>
            </a:r>
          </a:p>
          <a:p>
            <a:pPr marL="285750" indent="-285750">
              <a:buFont typeface="Arial" panose="020B0604020202020204" pitchFamily="34" charset="0"/>
              <a:buChar char="•"/>
            </a:pPr>
            <a:r>
              <a:rPr lang="en-GB" sz="1200"/>
              <a:t>The entities or particles, try to find an optimum using knowledge of both their personal history and swarm history.</a:t>
            </a:r>
          </a:p>
          <a:p>
            <a:pPr marL="285750" indent="-285750">
              <a:buFont typeface="Arial" panose="020B0604020202020204" pitchFamily="34" charset="0"/>
              <a:buChar char="•"/>
            </a:pPr>
            <a:r>
              <a:rPr lang="en-GB" sz="1200" kern="1200">
                <a:solidFill>
                  <a:schemeClr val="tx1"/>
                </a:solidFill>
                <a:effectLst/>
                <a:latin typeface="+mn-lt"/>
                <a:ea typeface="+mn-ea"/>
                <a:cs typeface="+mn-cs"/>
              </a:rPr>
              <a:t>PSO is a commonly used optimisation algorithm for a range of problems today.</a:t>
            </a:r>
          </a:p>
          <a:p>
            <a:endParaRPr lang="en-GB"/>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5</a:t>
            </a:fld>
            <a:endParaRPr lang="en-GB"/>
          </a:p>
        </p:txBody>
      </p:sp>
    </p:spTree>
    <p:extLst>
      <p:ext uri="{BB962C8B-B14F-4D97-AF65-F5344CB8AC3E}">
        <p14:creationId xmlns:p14="http://schemas.microsoft.com/office/powerpoint/2010/main" val="243997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r>
              <a:rPr lang="en-GB" sz="1200"/>
              <a:t>We’re going to look at how we can apply PSO to artificial neural networks. </a:t>
            </a:r>
          </a:p>
          <a:p>
            <a:pPr marL="285750" indent="-285750">
              <a:buFont typeface="Arial" panose="020B0604020202020204" pitchFamily="34" charset="0"/>
              <a:buChar char="•"/>
            </a:pPr>
            <a:r>
              <a:rPr lang="en-GB" sz="1200"/>
              <a:t>ANNs are another biomimetic example inspired by biological networks in the brain with nodes representing neurons and connections representing synapses.</a:t>
            </a:r>
          </a:p>
          <a:p>
            <a:pPr marL="285750" indent="-285750">
              <a:buFont typeface="Arial" panose="020B0604020202020204" pitchFamily="34" charset="0"/>
              <a:buChar char="•"/>
            </a:pPr>
            <a:r>
              <a:rPr lang="en-GB" sz="1200"/>
              <a:t>Neural networks a valuable tools for mapping complex relationships between large input and output datasets and have increasingly important applications.</a:t>
            </a:r>
          </a:p>
          <a:p>
            <a:pPr marL="285750" indent="-285750">
              <a:buFont typeface="Arial" panose="020B0604020202020204" pitchFamily="34" charset="0"/>
              <a:buChar char="•"/>
            </a:pPr>
            <a:r>
              <a:rPr lang="en-GB" sz="1200"/>
              <a:t>Training the NN purely is an optimisation problem to find the best weights of connections for the input to output mapping</a:t>
            </a:r>
          </a:p>
          <a:p>
            <a:pPr marL="285750" indent="-285750">
              <a:buFont typeface="Arial" panose="020B0604020202020204" pitchFamily="34" charset="0"/>
              <a:buChar char="•"/>
            </a:pPr>
            <a:r>
              <a:rPr lang="en-GB" sz="1200"/>
              <a:t>But current de-facto training method back propagation is mathematically complex and not very intuitive to understand</a:t>
            </a:r>
          </a:p>
          <a:p>
            <a:pPr marL="285750" indent="-285750">
              <a:buFont typeface="Arial" panose="020B0604020202020204" pitchFamily="34" charset="0"/>
              <a:buChar char="•"/>
            </a:pPr>
            <a:r>
              <a:rPr lang="en-GB" sz="1200"/>
              <a:t>Therefore we want to explore if PSO can be used for this training as it is simply an optimisation task</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6</a:t>
            </a:fld>
            <a:endParaRPr lang="en-GB"/>
          </a:p>
        </p:txBody>
      </p:sp>
    </p:spTree>
    <p:extLst>
      <p:ext uri="{BB962C8B-B14F-4D97-AF65-F5344CB8AC3E}">
        <p14:creationId xmlns:p14="http://schemas.microsoft.com/office/powerpoint/2010/main" val="4119099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Therefore our problem statement.</a:t>
            </a:r>
          </a:p>
          <a:p>
            <a:r>
              <a:rPr lang="en-GB">
                <a:cs typeface="Calibri"/>
              </a:rPr>
              <a:t>If we find PSO is a viable alternative to neural network training, this could provide a much simpler and more intuitive alternative to the conventional BP method.</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7</a:t>
            </a:fld>
            <a:endParaRPr lang="en-GB"/>
          </a:p>
        </p:txBody>
      </p:sp>
    </p:spTree>
    <p:extLst>
      <p:ext uri="{BB962C8B-B14F-4D97-AF65-F5344CB8AC3E}">
        <p14:creationId xmlns:p14="http://schemas.microsoft.com/office/powerpoint/2010/main" val="394435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a:solidFill>
                  <a:schemeClr val="tx1"/>
                </a:solidFill>
                <a:effectLst/>
                <a:latin typeface="+mn-lt"/>
                <a:ea typeface="+mn-ea"/>
                <a:cs typeface="+mn-cs"/>
              </a:rPr>
              <a:t>LOUISE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We first coded our own PSO simulation in 2D because it’s visual and intuitive to understand</a:t>
            </a:r>
            <a:endParaRPr lang="fr-FR"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We placed these red particles with random </a:t>
            </a:r>
            <a:r>
              <a:rPr lang="fr-FR" sz="1200" kern="1200">
                <a:solidFill>
                  <a:schemeClr val="tx1"/>
                </a:solidFill>
                <a:effectLst/>
                <a:latin typeface="+mn-lt"/>
                <a:ea typeface="+mn-ea"/>
                <a:cs typeface="+mn-cs"/>
              </a:rPr>
              <a:t>initial </a:t>
            </a:r>
            <a:r>
              <a:rPr lang="en-GB" sz="1200" kern="1200">
                <a:solidFill>
                  <a:schemeClr val="tx1"/>
                </a:solidFill>
                <a:effectLst/>
                <a:latin typeface="+mn-lt"/>
                <a:ea typeface="+mn-ea"/>
                <a:cs typeface="+mn-cs"/>
              </a:rPr>
              <a:t>positions and velocities in this </a:t>
            </a:r>
            <a:r>
              <a:rPr lang="fr-FR" sz="1200" kern="1200">
                <a:solidFill>
                  <a:schemeClr val="tx1"/>
                </a:solidFill>
                <a:effectLst/>
                <a:latin typeface="+mn-lt"/>
                <a:ea typeface="+mn-ea"/>
                <a:cs typeface="+mn-cs"/>
              </a:rPr>
              <a:t>2D map of our objective </a:t>
            </a:r>
            <a:r>
              <a:rPr lang="fr-FR" sz="1200" kern="1200" err="1">
                <a:solidFill>
                  <a:schemeClr val="tx1"/>
                </a:solidFill>
                <a:effectLst/>
                <a:latin typeface="+mn-lt"/>
                <a:ea typeface="+mn-ea"/>
                <a:cs typeface="+mn-cs"/>
              </a:rPr>
              <a:t>function</a:t>
            </a:r>
            <a:endParaRPr lang="fr-FR"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At each iteration of our algorithm, we then update every particle’s position and velocity using these equations </a:t>
            </a:r>
            <a:endParaRPr lang="fr-FR"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The new velocity is</a:t>
            </a:r>
            <a:r>
              <a:rPr lang="en" sz="1200" kern="1200">
                <a:solidFill>
                  <a:schemeClr val="tx1"/>
                </a:solidFill>
                <a:effectLst/>
                <a:latin typeface="+mn-lt"/>
                <a:ea typeface="+mn-ea"/>
                <a:cs typeface="+mn-cs"/>
              </a:rPr>
              <a:t>: previous velocity + </a:t>
            </a:r>
            <a:r>
              <a:rPr lang="en-GB" sz="1200" kern="1200">
                <a:solidFill>
                  <a:schemeClr val="tx1"/>
                </a:solidFill>
                <a:effectLst/>
                <a:latin typeface="+mn-lt"/>
                <a:ea typeface="+mn-ea"/>
                <a:cs typeface="+mn-cs"/>
              </a:rPr>
              <a:t>the </a:t>
            </a:r>
            <a:r>
              <a:rPr lang="en" sz="1200" kern="1200">
                <a:solidFill>
                  <a:schemeClr val="tx1"/>
                </a:solidFill>
                <a:effectLst/>
                <a:latin typeface="+mn-lt"/>
                <a:ea typeface="+mn-ea"/>
                <a:cs typeface="+mn-cs"/>
              </a:rPr>
              <a:t>cognitive term</a:t>
            </a:r>
            <a:r>
              <a:rPr lang="en-GB" sz="1200" kern="1200">
                <a:solidFill>
                  <a:schemeClr val="tx1"/>
                </a:solidFill>
                <a:effectLst/>
                <a:latin typeface="+mn-lt"/>
                <a:ea typeface="+mn-ea"/>
                <a:cs typeface="+mn-cs"/>
              </a:rPr>
              <a:t>, which is a vector pointing towards the position of the particle’s best optimum so far</a:t>
            </a:r>
            <a:r>
              <a:rPr lang="en" sz="1200" kern="1200">
                <a:solidFill>
                  <a:schemeClr val="tx1"/>
                </a:solidFill>
                <a:effectLst/>
                <a:latin typeface="+mn-lt"/>
                <a:ea typeface="+mn-ea"/>
                <a:cs typeface="+mn-cs"/>
              </a:rPr>
              <a:t> and</a:t>
            </a:r>
            <a:r>
              <a:rPr lang="en-GB" sz="1200" kern="1200">
                <a:solidFill>
                  <a:schemeClr val="tx1"/>
                </a:solidFill>
                <a:effectLst/>
                <a:latin typeface="+mn-lt"/>
                <a:ea typeface="+mn-ea"/>
                <a:cs typeface="+mn-cs"/>
              </a:rPr>
              <a:t> the</a:t>
            </a:r>
            <a:r>
              <a:rPr lang="en" sz="1200" kern="1200">
                <a:solidFill>
                  <a:schemeClr val="tx1"/>
                </a:solidFill>
                <a:effectLst/>
                <a:latin typeface="+mn-lt"/>
                <a:ea typeface="+mn-ea"/>
                <a:cs typeface="+mn-cs"/>
              </a:rPr>
              <a:t> social term, which </a:t>
            </a:r>
            <a:r>
              <a:rPr lang="en-GB" sz="1200" kern="1200">
                <a:solidFill>
                  <a:schemeClr val="tx1"/>
                </a:solidFill>
                <a:effectLst/>
                <a:latin typeface="+mn-lt"/>
                <a:ea typeface="+mn-ea"/>
                <a:cs typeface="+mn-cs"/>
              </a:rPr>
              <a:t>is a vector pointing towards the position</a:t>
            </a:r>
            <a:r>
              <a:rPr lang="en" sz="1200" kern="1200">
                <a:solidFill>
                  <a:schemeClr val="tx1"/>
                </a:solidFill>
                <a:effectLst/>
                <a:latin typeface="+mn-lt"/>
                <a:ea typeface="+mn-ea"/>
                <a:cs typeface="+mn-cs"/>
              </a:rPr>
              <a:t> of the swarm’s best optimum</a:t>
            </a:r>
            <a:r>
              <a:rPr lang="en-GB" sz="1200" kern="1200">
                <a:solidFill>
                  <a:schemeClr val="tx1"/>
                </a:solidFill>
                <a:effectLst/>
                <a:latin typeface="+mn-lt"/>
                <a:ea typeface="+mn-ea"/>
                <a:cs typeface="+mn-cs"/>
              </a:rPr>
              <a:t> to date</a:t>
            </a:r>
            <a:endParaRPr lang="fr-FR"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C1 and c2 can be tuned to make the particles more cognitive or social</a:t>
            </a:r>
            <a:endParaRPr lang="fr-FR"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Moreover if they are large, the particle acceleration will be large and the particles will explore the space quickly, whereas if they are small the particles will conduct a refined search in a small area</a:t>
            </a:r>
            <a:endParaRPr lang="fr-FR"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Finally R1 and R2 randomise particles’ individual behaviour</a:t>
            </a:r>
            <a:endParaRPr lang="fr-FR"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As you can see the position is simply updated by adding the velocity vector to the previous position of the particle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err="1">
                <a:solidFill>
                  <a:schemeClr val="tx1"/>
                </a:solidFill>
                <a:effectLst/>
                <a:latin typeface="+mn-lt"/>
                <a:ea typeface="+mn-ea"/>
                <a:cs typeface="+mn-cs"/>
              </a:rPr>
              <a:t>Simulated</a:t>
            </a:r>
            <a:r>
              <a:rPr lang="fr-FR" sz="1200" kern="1200">
                <a:solidFill>
                  <a:schemeClr val="tx1"/>
                </a:solidFill>
                <a:effectLst/>
                <a:latin typeface="+mn-lt"/>
                <a:ea typeface="+mn-ea"/>
                <a:cs typeface="+mn-cs"/>
              </a:rPr>
              <a:t> PSO i</a:t>
            </a:r>
            <a:r>
              <a:rPr lang="en" sz="1200" kern="1200">
                <a:solidFill>
                  <a:schemeClr val="tx1"/>
                </a:solidFill>
                <a:effectLst/>
                <a:latin typeface="+mn-lt"/>
                <a:ea typeface="+mn-ea"/>
                <a:cs typeface="+mn-cs"/>
              </a:rPr>
              <a:t>n 2D because it is intuitive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a:solidFill>
                  <a:schemeClr val="tx1"/>
                </a:solidFill>
                <a:effectLst/>
                <a:latin typeface="+mn-lt"/>
                <a:ea typeface="+mn-ea"/>
                <a:cs typeface="+mn-cs"/>
              </a:rPr>
              <a:t>- Function is mapped in 2D and we are looking for the optimum</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a:solidFill>
                  <a:schemeClr val="tx1"/>
                </a:solidFill>
                <a:effectLst/>
                <a:latin typeface="+mn-lt"/>
                <a:ea typeface="+mn-ea"/>
                <a:cs typeface="+mn-cs"/>
              </a:rPr>
              <a:t>- Particles are placed with random positions and velocities in this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a:solidFill>
                  <a:schemeClr val="tx1"/>
                </a:solidFill>
                <a:effectLst/>
                <a:latin typeface="+mn-lt"/>
                <a:ea typeface="+mn-ea"/>
                <a:cs typeface="+mn-cs"/>
              </a:rPr>
              <a:t>- We then update them at each iteration of the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a:solidFill>
                  <a:schemeClr val="tx1"/>
                </a:solidFill>
                <a:effectLst/>
                <a:latin typeface="+mn-lt"/>
                <a:ea typeface="+mn-ea"/>
                <a:cs typeface="+mn-cs"/>
              </a:rPr>
              <a:t>- Velocity update: previous velocity + cognitive term (depends on the particle’s distance to the position where it found its personal best optimum) and social term, which depends on the particle’s distance to the point of the swarm’s best optimum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 R</a:t>
            </a:r>
            <a:r>
              <a:rPr lang="en" sz="1200" kern="1200" err="1">
                <a:solidFill>
                  <a:schemeClr val="tx1"/>
                </a:solidFill>
                <a:effectLst/>
                <a:latin typeface="+mn-lt"/>
                <a:ea typeface="+mn-ea"/>
                <a:cs typeface="+mn-cs"/>
              </a:rPr>
              <a:t>efine</a:t>
            </a:r>
            <a:r>
              <a:rPr lang="en" sz="1200" kern="1200">
                <a:solidFill>
                  <a:schemeClr val="tx1"/>
                </a:solidFill>
                <a:effectLst/>
                <a:latin typeface="+mn-lt"/>
                <a:ea typeface="+mn-ea"/>
                <a:cs typeface="+mn-cs"/>
              </a:rPr>
              <a:t> best known results or explore unknown positions in the space to find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a:solidFill>
                  <a:schemeClr val="tx1"/>
                </a:solidFill>
                <a:effectLst/>
                <a:latin typeface="+mn-lt"/>
                <a:ea typeface="+mn-ea"/>
                <a:cs typeface="+mn-cs"/>
              </a:rPr>
              <a:t>Go through equations in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200" kern="1200">
              <a:solidFill>
                <a:schemeClr val="tx1"/>
              </a:solidFill>
              <a:effectLst/>
              <a:latin typeface="+mn-lt"/>
              <a:ea typeface="+mn-ea"/>
              <a:cs typeface="+mn-cs"/>
            </a:endParaRPr>
          </a:p>
          <a:p>
            <a:pPr marL="228600" lvl="0" indent="-228600">
              <a:lnSpc>
                <a:spcPct val="90000"/>
              </a:lnSpc>
              <a:spcBef>
                <a:spcPts val="1000"/>
              </a:spcBef>
              <a:buFont typeface="Arial" panose="020B0604020202020204" pitchFamily="34" charset="0"/>
              <a:buChar char="•"/>
            </a:pPr>
            <a:r>
              <a:rPr lang="en-GB" sz="2400" b="1">
                <a:solidFill>
                  <a:prstClr val="black"/>
                </a:solidFill>
                <a:latin typeface="Calibri Light" panose="020F0302020204030204" pitchFamily="34" charset="0"/>
              </a:rPr>
              <a:t>v</a:t>
            </a:r>
            <a:r>
              <a:rPr lang="en-GB" sz="2400">
                <a:solidFill>
                  <a:prstClr val="black"/>
                </a:solidFill>
                <a:latin typeface="Calibri Light" panose="020F0302020204030204" pitchFamily="34" charset="0"/>
              </a:rPr>
              <a:t>: velocity</a:t>
            </a:r>
          </a:p>
          <a:p>
            <a:pPr marL="228600" lvl="0" indent="-228600">
              <a:lnSpc>
                <a:spcPct val="90000"/>
              </a:lnSpc>
              <a:spcBef>
                <a:spcPts val="1000"/>
              </a:spcBef>
              <a:buFont typeface="Arial" panose="020B0604020202020204" pitchFamily="34" charset="0"/>
              <a:buChar char="•"/>
            </a:pPr>
            <a:r>
              <a:rPr lang="en-GB" sz="2400" b="1">
                <a:solidFill>
                  <a:prstClr val="black"/>
                </a:solidFill>
                <a:latin typeface="Calibri Light" panose="020F0302020204030204" pitchFamily="34" charset="0"/>
              </a:rPr>
              <a:t>x</a:t>
            </a:r>
            <a:r>
              <a:rPr lang="en-GB" sz="2400">
                <a:solidFill>
                  <a:prstClr val="black"/>
                </a:solidFill>
                <a:latin typeface="Calibri Light" panose="020F0302020204030204" pitchFamily="34" charset="0"/>
              </a:rPr>
              <a:t>: position</a:t>
            </a:r>
          </a:p>
          <a:p>
            <a:pPr marL="228600" lvl="0" indent="-228600">
              <a:lnSpc>
                <a:spcPct val="90000"/>
              </a:lnSpc>
              <a:spcBef>
                <a:spcPts val="1000"/>
              </a:spcBef>
              <a:buFont typeface="Arial" panose="020B0604020202020204" pitchFamily="34" charset="0"/>
              <a:buChar char="•"/>
            </a:pPr>
            <a:r>
              <a:rPr lang="en-GB" sz="2400">
                <a:solidFill>
                  <a:prstClr val="black"/>
                </a:solidFill>
                <a:latin typeface="Calibri Light" panose="020F0302020204030204" pitchFamily="34" charset="0"/>
              </a:rPr>
              <a:t>R</a:t>
            </a:r>
            <a:r>
              <a:rPr lang="en-GB" sz="2400" baseline="-25000">
                <a:solidFill>
                  <a:prstClr val="black"/>
                </a:solidFill>
                <a:latin typeface="Calibri Light" panose="020F0302020204030204" pitchFamily="34" charset="0"/>
              </a:rPr>
              <a:t>1 </a:t>
            </a:r>
            <a:r>
              <a:rPr lang="en-GB" sz="2400">
                <a:solidFill>
                  <a:prstClr val="black"/>
                </a:solidFill>
                <a:latin typeface="Calibri Light" panose="020F0302020204030204" pitchFamily="34" charset="0"/>
              </a:rPr>
              <a:t>and R</a:t>
            </a:r>
            <a:r>
              <a:rPr lang="en-GB" sz="2400" baseline="-25000">
                <a:solidFill>
                  <a:prstClr val="black"/>
                </a:solidFill>
                <a:latin typeface="Calibri Light" panose="020F0302020204030204" pitchFamily="34" charset="0"/>
              </a:rPr>
              <a:t>2</a:t>
            </a:r>
            <a:r>
              <a:rPr lang="en-GB" sz="2400">
                <a:solidFill>
                  <a:prstClr val="black"/>
                </a:solidFill>
                <a:latin typeface="Calibri Light" panose="020F0302020204030204" pitchFamily="34" charset="0"/>
              </a:rPr>
              <a:t>: randomness </a:t>
            </a:r>
          </a:p>
          <a:p>
            <a:pPr marL="228600" lvl="0" indent="-228600">
              <a:lnSpc>
                <a:spcPct val="90000"/>
              </a:lnSpc>
              <a:spcBef>
                <a:spcPts val="1000"/>
              </a:spcBef>
              <a:buFont typeface="Arial" panose="020B0604020202020204" pitchFamily="34" charset="0"/>
              <a:buChar char="•"/>
            </a:pPr>
            <a:r>
              <a:rPr lang="en-GB" sz="2400">
                <a:solidFill>
                  <a:prstClr val="black"/>
                </a:solidFill>
                <a:latin typeface="Calibri Light" panose="020F0302020204030204" pitchFamily="34" charset="0"/>
              </a:rPr>
              <a:t>c</a:t>
            </a:r>
            <a:r>
              <a:rPr lang="en-GB" sz="2400" baseline="-25000">
                <a:solidFill>
                  <a:prstClr val="black"/>
                </a:solidFill>
                <a:latin typeface="Calibri Light" panose="020F0302020204030204" pitchFamily="34" charset="0"/>
              </a:rPr>
              <a:t>1</a:t>
            </a:r>
            <a:r>
              <a:rPr lang="en-GB" sz="2400">
                <a:solidFill>
                  <a:prstClr val="black"/>
                </a:solidFill>
                <a:latin typeface="Calibri Light" panose="020F0302020204030204" pitchFamily="34" charset="0"/>
              </a:rPr>
              <a:t>, c</a:t>
            </a:r>
            <a:r>
              <a:rPr lang="en-GB" sz="2400" baseline="-25000">
                <a:solidFill>
                  <a:prstClr val="black"/>
                </a:solidFill>
                <a:latin typeface="Calibri Light" panose="020F0302020204030204" pitchFamily="34" charset="0"/>
              </a:rPr>
              <a:t>2</a:t>
            </a:r>
            <a:r>
              <a:rPr lang="en-GB" sz="2400">
                <a:solidFill>
                  <a:prstClr val="black"/>
                </a:solidFill>
                <a:latin typeface="Calibri Light" panose="020F0302020204030204" pitchFamily="34" charset="0"/>
              </a:rPr>
              <a:t>: determine how  </a:t>
            </a:r>
          </a:p>
          <a:p>
            <a:pPr marL="685800" lvl="1" indent="-228600">
              <a:lnSpc>
                <a:spcPct val="90000"/>
              </a:lnSpc>
              <a:spcBef>
                <a:spcPts val="1000"/>
              </a:spcBef>
              <a:buFont typeface="Arial" panose="020B0604020202020204" pitchFamily="34" charset="0"/>
              <a:buChar char="•"/>
            </a:pPr>
            <a:r>
              <a:rPr lang="en-GB" sz="2400">
                <a:solidFill>
                  <a:prstClr val="black"/>
                </a:solidFill>
                <a:latin typeface="Calibri Light" panose="020F0302020204030204" pitchFamily="34" charset="0"/>
              </a:rPr>
              <a:t>Exploration (large) vs exploitation (small)</a:t>
            </a:r>
          </a:p>
          <a:p>
            <a:pPr marL="685800" lvl="1" indent="-228600">
              <a:lnSpc>
                <a:spcPct val="90000"/>
              </a:lnSpc>
              <a:spcBef>
                <a:spcPts val="1000"/>
              </a:spcBef>
              <a:buFont typeface="Arial" panose="020B0604020202020204" pitchFamily="34" charset="0"/>
              <a:buChar char="•"/>
            </a:pPr>
            <a:r>
              <a:rPr lang="en-GB" sz="2400">
                <a:solidFill>
                  <a:prstClr val="black"/>
                </a:solidFill>
                <a:latin typeface="Calibri Light" panose="020F0302020204030204" pitchFamily="34" charset="0"/>
              </a:rPr>
              <a:t>Ratio: cognitive (c</a:t>
            </a:r>
            <a:r>
              <a:rPr lang="en-GB" sz="2400" baseline="-25000">
                <a:solidFill>
                  <a:prstClr val="black"/>
                </a:solidFill>
                <a:latin typeface="Calibri Light" panose="020F0302020204030204" pitchFamily="34" charset="0"/>
              </a:rPr>
              <a:t>1 </a:t>
            </a:r>
            <a:r>
              <a:rPr lang="en-GB" sz="2400">
                <a:solidFill>
                  <a:prstClr val="black"/>
                </a:solidFill>
                <a:latin typeface="Calibri Light" panose="020F0302020204030204" pitchFamily="34" charset="0"/>
              </a:rPr>
              <a:t>&gt; c</a:t>
            </a:r>
            <a:r>
              <a:rPr lang="en-GB" sz="2400" baseline="-25000">
                <a:solidFill>
                  <a:prstClr val="black"/>
                </a:solidFill>
                <a:latin typeface="Calibri Light" panose="020F0302020204030204" pitchFamily="34" charset="0"/>
              </a:rPr>
              <a:t>2</a:t>
            </a:r>
            <a:r>
              <a:rPr lang="en-GB" sz="2400">
                <a:solidFill>
                  <a:prstClr val="black"/>
                </a:solidFill>
                <a:latin typeface="Calibri Light" panose="020F0302020204030204" pitchFamily="34" charset="0"/>
              </a:rPr>
              <a:t>) vs social (c</a:t>
            </a:r>
            <a:r>
              <a:rPr lang="en-GB" sz="2400" baseline="-25000">
                <a:solidFill>
                  <a:prstClr val="black"/>
                </a:solidFill>
                <a:latin typeface="Calibri Light" panose="020F0302020204030204" pitchFamily="34" charset="0"/>
              </a:rPr>
              <a:t>1 </a:t>
            </a:r>
            <a:r>
              <a:rPr lang="en-GB" sz="2400">
                <a:solidFill>
                  <a:prstClr val="black"/>
                </a:solidFill>
                <a:latin typeface="Calibri Light" panose="020F0302020204030204" pitchFamily="34" charset="0"/>
              </a:rPr>
              <a:t>&lt; c</a:t>
            </a:r>
            <a:r>
              <a:rPr lang="en-GB" sz="2400" baseline="-25000">
                <a:solidFill>
                  <a:prstClr val="black"/>
                </a:solidFill>
                <a:latin typeface="Calibri Light" panose="020F0302020204030204" pitchFamily="34" charset="0"/>
              </a:rPr>
              <a:t>2</a:t>
            </a:r>
            <a:r>
              <a:rPr lang="en-GB" sz="2400">
                <a:solidFill>
                  <a:prstClr val="black"/>
                </a:solidFill>
                <a:latin typeface="Calibri Light" panose="020F03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a:solidFill>
                  <a:schemeClr val="tx1"/>
                </a:solidFill>
                <a:effectLst/>
                <a:latin typeface="+mn-lt"/>
                <a:ea typeface="+mn-ea"/>
                <a:cs typeface="+mn-cs"/>
              </a:rPr>
              <a:t>The PSO algorithm iteratively searches for the global minimum of a function in an multi-dimensional space.</a:t>
            </a:r>
          </a:p>
          <a:p>
            <a:endParaRPr lang="en" sz="1200" kern="1200">
              <a:solidFill>
                <a:schemeClr val="tx1"/>
              </a:solidFill>
              <a:effectLst/>
              <a:latin typeface="+mn-lt"/>
              <a:ea typeface="+mn-ea"/>
              <a:cs typeface="+mn-cs"/>
            </a:endParaRPr>
          </a:p>
          <a:p>
            <a:r>
              <a:rPr lang="en" sz="1200" kern="1200">
                <a:solidFill>
                  <a:schemeClr val="tx1"/>
                </a:solidFill>
                <a:effectLst/>
                <a:latin typeface="+mn-lt"/>
                <a:ea typeface="+mn-ea"/>
                <a:cs typeface="+mn-cs"/>
              </a:rPr>
              <a:t>The algorithm is initiated by randomly placing many particles, with random velocities, in the search space. </a:t>
            </a:r>
          </a:p>
          <a:p>
            <a:endParaRPr lang="en" sz="1200" kern="1200">
              <a:solidFill>
                <a:schemeClr val="tx1"/>
              </a:solidFill>
              <a:effectLst/>
              <a:latin typeface="+mn-lt"/>
              <a:ea typeface="+mn-ea"/>
              <a:cs typeface="+mn-cs"/>
            </a:endParaRPr>
          </a:p>
          <a:p>
            <a:r>
              <a:rPr lang="en" sz="1200" kern="1200">
                <a:solidFill>
                  <a:schemeClr val="tx1"/>
                </a:solidFill>
                <a:effectLst/>
                <a:latin typeface="+mn-lt"/>
                <a:ea typeface="+mn-ea"/>
                <a:cs typeface="+mn-cs"/>
              </a:rPr>
              <a:t>At each step, every particle’s velocity is updated according to its previous velocity, its historically best position and the global optimum amongst all the particles. </a:t>
            </a:r>
          </a:p>
          <a:p>
            <a:endParaRPr lang="en" sz="1200" kern="1200">
              <a:solidFill>
                <a:schemeClr val="tx1"/>
              </a:solidFill>
              <a:effectLst/>
              <a:latin typeface="+mn-lt"/>
              <a:ea typeface="+mn-ea"/>
              <a:cs typeface="+mn-cs"/>
            </a:endParaRPr>
          </a:p>
          <a:p>
            <a:r>
              <a:rPr lang="en" sz="1200" kern="1200">
                <a:solidFill>
                  <a:schemeClr val="tx1"/>
                </a:solidFill>
                <a:effectLst/>
                <a:latin typeface="+mn-lt"/>
                <a:ea typeface="+mn-ea"/>
                <a:cs typeface="+mn-cs"/>
              </a:rPr>
              <a:t>Over time, the particles will search the space and converge to the optimal point evaluated, using a given fitness criterion.</a:t>
            </a:r>
          </a:p>
          <a:p>
            <a:endParaRPr lang="en" sz="1200" kern="1200">
              <a:solidFill>
                <a:schemeClr val="tx1"/>
              </a:solidFill>
              <a:effectLst/>
              <a:latin typeface="+mn-lt"/>
              <a:ea typeface="+mn-ea"/>
              <a:cs typeface="+mn-cs"/>
            </a:endParaRPr>
          </a:p>
          <a:p>
            <a:r>
              <a:rPr lang="en" sz="1200" kern="1200">
                <a:solidFill>
                  <a:schemeClr val="tx1"/>
                </a:solidFill>
                <a:effectLst/>
                <a:latin typeface="+mn-lt"/>
                <a:ea typeface="+mn-ea"/>
                <a:cs typeface="+mn-cs"/>
              </a:rPr>
              <a:t>The constants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1 and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2, are used to balance the exploration and exploitation of positions by the particles. Higher values of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1 and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2 lead to a more </a:t>
            </a:r>
            <a:r>
              <a:rPr lang="en" sz="1200" b="1" kern="1200">
                <a:solidFill>
                  <a:schemeClr val="tx1"/>
                </a:solidFill>
                <a:effectLst/>
                <a:latin typeface="+mn-lt"/>
                <a:ea typeface="+mn-ea"/>
                <a:cs typeface="+mn-cs"/>
              </a:rPr>
              <a:t>exploratory</a:t>
            </a:r>
            <a:r>
              <a:rPr lang="en" sz="1200" kern="1200">
                <a:solidFill>
                  <a:schemeClr val="tx1"/>
                </a:solidFill>
                <a:effectLst/>
                <a:latin typeface="+mn-lt"/>
                <a:ea typeface="+mn-ea"/>
                <a:cs typeface="+mn-cs"/>
              </a:rPr>
              <a:t> nature, with particles moving greater distances in each iteration and hence exploring further through the search space. Lower values lead to a </a:t>
            </a:r>
            <a:r>
              <a:rPr lang="en" sz="1200" b="1" kern="1200">
                <a:solidFill>
                  <a:schemeClr val="tx1"/>
                </a:solidFill>
                <a:effectLst/>
                <a:latin typeface="+mn-lt"/>
                <a:ea typeface="+mn-ea"/>
                <a:cs typeface="+mn-cs"/>
              </a:rPr>
              <a:t>more refined search </a:t>
            </a:r>
            <a:r>
              <a:rPr lang="en" sz="1200" kern="1200">
                <a:solidFill>
                  <a:schemeClr val="tx1"/>
                </a:solidFill>
                <a:effectLst/>
                <a:latin typeface="+mn-lt"/>
                <a:ea typeface="+mn-ea"/>
                <a:cs typeface="+mn-cs"/>
              </a:rPr>
              <a:t>near the current best positions. </a:t>
            </a:r>
          </a:p>
          <a:p>
            <a:r>
              <a:rPr lang="en" sz="1200" kern="1200">
                <a:solidFill>
                  <a:schemeClr val="tx1"/>
                </a:solidFill>
                <a:effectLst/>
                <a:latin typeface="+mn-lt"/>
                <a:ea typeface="+mn-ea"/>
                <a:cs typeface="+mn-cs"/>
              </a:rPr>
              <a:t>The relative values of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1 and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2 also allow us to balance the relative importance of the particle’s individual history with that of the entire swarm. </a:t>
            </a:r>
          </a:p>
          <a:p>
            <a:endParaRPr lang="en" sz="1200" kern="1200">
              <a:solidFill>
                <a:schemeClr val="tx1"/>
              </a:solidFill>
              <a:effectLst/>
              <a:latin typeface="+mn-lt"/>
              <a:ea typeface="+mn-ea"/>
              <a:cs typeface="+mn-cs"/>
            </a:endParaRPr>
          </a:p>
          <a:p>
            <a:r>
              <a:rPr lang="en" sz="1200" kern="1200">
                <a:solidFill>
                  <a:schemeClr val="tx1"/>
                </a:solidFill>
                <a:effectLst/>
                <a:latin typeface="+mn-lt"/>
                <a:ea typeface="+mn-ea"/>
                <a:cs typeface="+mn-cs"/>
              </a:rPr>
              <a:t>We refer to (</a:t>
            </a:r>
            <a:r>
              <a:rPr lang="en" sz="1200" b="1" kern="1200">
                <a:solidFill>
                  <a:schemeClr val="tx1"/>
                </a:solidFill>
                <a:effectLst/>
                <a:latin typeface="+mn-lt"/>
                <a:ea typeface="+mn-ea"/>
                <a:cs typeface="+mn-cs"/>
              </a:rPr>
              <a:t>pi</a:t>
            </a:r>
            <a:r>
              <a:rPr lang="en" sz="1200" kern="1200">
                <a:solidFill>
                  <a:schemeClr val="tx1"/>
                </a:solidFill>
                <a:effectLst/>
                <a:latin typeface="+mn-lt"/>
                <a:ea typeface="+mn-ea"/>
                <a:cs typeface="+mn-cs"/>
              </a:rPr>
              <a:t>(</a:t>
            </a:r>
            <a:r>
              <a:rPr lang="en" sz="1200" i="1" kern="1200">
                <a:solidFill>
                  <a:schemeClr val="tx1"/>
                </a:solidFill>
                <a:effectLst/>
                <a:latin typeface="+mn-lt"/>
                <a:ea typeface="+mn-ea"/>
                <a:cs typeface="+mn-cs"/>
              </a:rPr>
              <a:t>t</a:t>
            </a:r>
            <a:r>
              <a:rPr lang="en" sz="1200" kern="1200">
                <a:solidFill>
                  <a:schemeClr val="tx1"/>
                </a:solidFill>
                <a:effectLst/>
                <a:latin typeface="+mn-lt"/>
                <a:ea typeface="+mn-ea"/>
                <a:cs typeface="+mn-cs"/>
              </a:rPr>
              <a:t>) </a:t>
            </a:r>
            <a:r>
              <a:rPr lang="en" sz="1200" b="1" kern="1200">
                <a:solidFill>
                  <a:schemeClr val="tx1"/>
                </a:solidFill>
                <a:effectLst/>
                <a:latin typeface="+mn-lt"/>
                <a:ea typeface="+mn-ea"/>
                <a:cs typeface="+mn-cs"/>
              </a:rPr>
              <a:t>xi</a:t>
            </a:r>
            <a:r>
              <a:rPr lang="en" sz="1200" kern="1200">
                <a:solidFill>
                  <a:schemeClr val="tx1"/>
                </a:solidFill>
                <a:effectLst/>
                <a:latin typeface="+mn-lt"/>
                <a:ea typeface="+mn-ea"/>
                <a:cs typeface="+mn-cs"/>
              </a:rPr>
              <a:t>(</a:t>
            </a:r>
            <a:r>
              <a:rPr lang="en" sz="1200" i="1" kern="1200">
                <a:solidFill>
                  <a:schemeClr val="tx1"/>
                </a:solidFill>
                <a:effectLst/>
                <a:latin typeface="+mn-lt"/>
                <a:ea typeface="+mn-ea"/>
                <a:cs typeface="+mn-cs"/>
              </a:rPr>
              <a:t>t</a:t>
            </a:r>
            <a:r>
              <a:rPr lang="en" sz="1200" kern="1200">
                <a:solidFill>
                  <a:schemeClr val="tx1"/>
                </a:solidFill>
                <a:effectLst/>
                <a:latin typeface="+mn-lt"/>
                <a:ea typeface="+mn-ea"/>
                <a:cs typeface="+mn-cs"/>
              </a:rPr>
              <a:t>)) as the cognitive term representing local memory, and </a:t>
            </a:r>
            <a:r>
              <a:rPr lang="en" sz="1200" b="1" kern="1200" err="1">
                <a:solidFill>
                  <a:schemeClr val="tx1"/>
                </a:solidFill>
                <a:effectLst/>
                <a:latin typeface="+mn-lt"/>
                <a:ea typeface="+mn-ea"/>
                <a:cs typeface="+mn-cs"/>
              </a:rPr>
              <a:t>pg</a:t>
            </a:r>
            <a:r>
              <a:rPr lang="en" sz="1200" kern="1200">
                <a:solidFill>
                  <a:schemeClr val="tx1"/>
                </a:solidFill>
                <a:effectLst/>
                <a:latin typeface="+mn-lt"/>
                <a:ea typeface="+mn-ea"/>
                <a:cs typeface="+mn-cs"/>
              </a:rPr>
              <a:t>(</a:t>
            </a:r>
            <a:r>
              <a:rPr lang="en" sz="1200" i="1" kern="1200">
                <a:solidFill>
                  <a:schemeClr val="tx1"/>
                </a:solidFill>
                <a:effectLst/>
                <a:latin typeface="+mn-lt"/>
                <a:ea typeface="+mn-ea"/>
                <a:cs typeface="+mn-cs"/>
              </a:rPr>
              <a:t>t</a:t>
            </a:r>
            <a:r>
              <a:rPr lang="en" sz="1200" kern="1200">
                <a:solidFill>
                  <a:schemeClr val="tx1"/>
                </a:solidFill>
                <a:effectLst/>
                <a:latin typeface="+mn-lt"/>
                <a:ea typeface="+mn-ea"/>
                <a:cs typeface="+mn-cs"/>
              </a:rPr>
              <a:t>) </a:t>
            </a:r>
            <a:r>
              <a:rPr lang="en" sz="1200" b="1" kern="1200">
                <a:solidFill>
                  <a:schemeClr val="tx1"/>
                </a:solidFill>
                <a:effectLst/>
                <a:latin typeface="+mn-lt"/>
                <a:ea typeface="+mn-ea"/>
                <a:cs typeface="+mn-cs"/>
              </a:rPr>
              <a:t>xi</a:t>
            </a:r>
            <a:r>
              <a:rPr lang="en" sz="1200" kern="1200">
                <a:solidFill>
                  <a:schemeClr val="tx1"/>
                </a:solidFill>
                <a:effectLst/>
                <a:latin typeface="+mn-lt"/>
                <a:ea typeface="+mn-ea"/>
                <a:cs typeface="+mn-cs"/>
              </a:rPr>
              <a:t>(</a:t>
            </a:r>
            <a:r>
              <a:rPr lang="en" sz="1200" i="1" kern="1200">
                <a:solidFill>
                  <a:schemeClr val="tx1"/>
                </a:solidFill>
                <a:effectLst/>
                <a:latin typeface="+mn-lt"/>
                <a:ea typeface="+mn-ea"/>
                <a:cs typeface="+mn-cs"/>
              </a:rPr>
              <a:t>t</a:t>
            </a:r>
            <a:r>
              <a:rPr lang="en" sz="1200" kern="1200">
                <a:solidFill>
                  <a:schemeClr val="tx1"/>
                </a:solidFill>
                <a:effectLst/>
                <a:latin typeface="+mn-lt"/>
                <a:ea typeface="+mn-ea"/>
                <a:cs typeface="+mn-cs"/>
              </a:rPr>
              <a:t>) as the social term representing the group knowledge. For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1 &gt;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2, the swarm will be more biased to the cognitive term, whereas for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2 &gt;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1, the bias is towards the social term. </a:t>
            </a:r>
          </a:p>
          <a:p>
            <a:endParaRPr lang="en" sz="1200" kern="1200">
              <a:solidFill>
                <a:schemeClr val="tx1"/>
              </a:solidFill>
              <a:effectLst/>
              <a:latin typeface="+mn-lt"/>
              <a:ea typeface="+mn-ea"/>
              <a:cs typeface="+mn-cs"/>
            </a:endParaRPr>
          </a:p>
          <a:p>
            <a:r>
              <a:rPr lang="en" sz="1200" kern="1200">
                <a:solidFill>
                  <a:schemeClr val="tx1"/>
                </a:solidFill>
                <a:effectLst/>
                <a:latin typeface="+mn-lt"/>
                <a:ea typeface="+mn-ea"/>
                <a:cs typeface="+mn-cs"/>
              </a:rPr>
              <a:t>In the original PSO algorithm,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1 =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2 = 2, giving an equal balance between each. This value of 2 is given to account for the average of the diagonal entries in </a:t>
            </a:r>
            <a:r>
              <a:rPr lang="en" sz="1200" b="1" kern="1200">
                <a:solidFill>
                  <a:schemeClr val="tx1"/>
                </a:solidFill>
                <a:effectLst/>
                <a:latin typeface="+mn-lt"/>
                <a:ea typeface="+mn-ea"/>
                <a:cs typeface="+mn-cs"/>
              </a:rPr>
              <a:t>R1 </a:t>
            </a:r>
            <a:r>
              <a:rPr lang="en" sz="1200" kern="1200">
                <a:solidFill>
                  <a:schemeClr val="tx1"/>
                </a:solidFill>
                <a:effectLst/>
                <a:latin typeface="+mn-lt"/>
                <a:ea typeface="+mn-ea"/>
                <a:cs typeface="+mn-cs"/>
              </a:rPr>
              <a:t>and </a:t>
            </a:r>
            <a:r>
              <a:rPr lang="en" sz="1200" b="1" kern="1200">
                <a:solidFill>
                  <a:schemeClr val="tx1"/>
                </a:solidFill>
                <a:effectLst/>
                <a:latin typeface="+mn-lt"/>
                <a:ea typeface="+mn-ea"/>
                <a:cs typeface="+mn-cs"/>
              </a:rPr>
              <a:t>R2 </a:t>
            </a:r>
            <a:r>
              <a:rPr lang="en" sz="1200" kern="1200">
                <a:solidFill>
                  <a:schemeClr val="tx1"/>
                </a:solidFill>
                <a:effectLst/>
                <a:latin typeface="+mn-lt"/>
                <a:ea typeface="+mn-ea"/>
                <a:cs typeface="+mn-cs"/>
              </a:rPr>
              <a:t>being 0.5. Recent versions of PSO have varied the relative values of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1 and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2 to improve control of the search ability. The values typically fall in the [0, 4] range with the constraint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1 + </a:t>
            </a:r>
            <a:r>
              <a:rPr lang="en" sz="1200" i="1" kern="1200">
                <a:solidFill>
                  <a:schemeClr val="tx1"/>
                </a:solidFill>
                <a:effectLst/>
                <a:latin typeface="+mn-lt"/>
                <a:ea typeface="+mn-ea"/>
                <a:cs typeface="+mn-cs"/>
              </a:rPr>
              <a:t>c</a:t>
            </a:r>
            <a:r>
              <a:rPr lang="en" sz="1200" kern="1200">
                <a:solidFill>
                  <a:schemeClr val="tx1"/>
                </a:solidFill>
                <a:effectLst/>
                <a:latin typeface="+mn-lt"/>
                <a:ea typeface="+mn-ea"/>
                <a:cs typeface="+mn-cs"/>
              </a:rPr>
              <a:t>2 = 4. </a:t>
            </a:r>
          </a:p>
          <a:p>
            <a:endParaRPr lang="en"/>
          </a:p>
          <a:p>
            <a:r>
              <a:rPr lang="en" sz="1200" kern="1200">
                <a:solidFill>
                  <a:schemeClr val="tx1"/>
                </a:solidFill>
                <a:effectLst/>
                <a:latin typeface="+mn-lt"/>
                <a:ea typeface="+mn-ea"/>
                <a:cs typeface="+mn-cs"/>
              </a:rPr>
              <a:t>We refer to the velocity at the previous time-step </a:t>
            </a:r>
            <a:r>
              <a:rPr lang="en" sz="1200" b="1" kern="1200">
                <a:solidFill>
                  <a:schemeClr val="tx1"/>
                </a:solidFill>
                <a:effectLst/>
                <a:latin typeface="+mn-lt"/>
                <a:ea typeface="+mn-ea"/>
                <a:cs typeface="+mn-cs"/>
              </a:rPr>
              <a:t>vi</a:t>
            </a:r>
            <a:r>
              <a:rPr lang="en" sz="1200" kern="1200">
                <a:solidFill>
                  <a:schemeClr val="tx1"/>
                </a:solidFill>
                <a:effectLst/>
                <a:latin typeface="+mn-lt"/>
                <a:ea typeface="+mn-ea"/>
                <a:cs typeface="+mn-cs"/>
              </a:rPr>
              <a:t>(</a:t>
            </a:r>
            <a:r>
              <a:rPr lang="en" sz="1200" i="1" kern="1200">
                <a:solidFill>
                  <a:schemeClr val="tx1"/>
                </a:solidFill>
                <a:effectLst/>
                <a:latin typeface="+mn-lt"/>
                <a:ea typeface="+mn-ea"/>
                <a:cs typeface="+mn-cs"/>
              </a:rPr>
              <a:t>t</a:t>
            </a:r>
            <a:r>
              <a:rPr lang="en" sz="1200" kern="1200">
                <a:solidFill>
                  <a:schemeClr val="tx1"/>
                </a:solidFill>
                <a:effectLst/>
                <a:latin typeface="+mn-lt"/>
                <a:ea typeface="+mn-ea"/>
                <a:cs typeface="+mn-cs"/>
              </a:rPr>
              <a:t>) as the inertia of the particle. This ensures that a particle’s velocity changes gradually, and it is able to maintain some momentum in its trajectory. This term is particularly. important where a particle reaches a position that is the global best, as in the case where </a:t>
            </a:r>
            <a:r>
              <a:rPr lang="en" sz="1200" b="1" kern="1200">
                <a:solidFill>
                  <a:schemeClr val="tx1"/>
                </a:solidFill>
                <a:effectLst/>
                <a:latin typeface="+mn-lt"/>
                <a:ea typeface="+mn-ea"/>
                <a:cs typeface="+mn-cs"/>
              </a:rPr>
              <a:t>xi </a:t>
            </a:r>
            <a:r>
              <a:rPr lang="en" sz="1200" kern="1200">
                <a:solidFill>
                  <a:schemeClr val="tx1"/>
                </a:solidFill>
                <a:effectLst/>
                <a:latin typeface="+mn-lt"/>
                <a:ea typeface="+mn-ea"/>
                <a:cs typeface="+mn-cs"/>
              </a:rPr>
              <a:t>= </a:t>
            </a:r>
            <a:r>
              <a:rPr lang="en" sz="1200" b="1" kern="1200">
                <a:solidFill>
                  <a:schemeClr val="tx1"/>
                </a:solidFill>
                <a:effectLst/>
                <a:latin typeface="+mn-lt"/>
                <a:ea typeface="+mn-ea"/>
                <a:cs typeface="+mn-cs"/>
              </a:rPr>
              <a:t>pi </a:t>
            </a:r>
            <a:r>
              <a:rPr lang="en" sz="1200" kern="1200">
                <a:solidFill>
                  <a:schemeClr val="tx1"/>
                </a:solidFill>
                <a:effectLst/>
                <a:latin typeface="+mn-lt"/>
                <a:ea typeface="+mn-ea"/>
                <a:cs typeface="+mn-cs"/>
              </a:rPr>
              <a:t>= </a:t>
            </a:r>
            <a:r>
              <a:rPr lang="en" sz="1200" b="1" kern="1200" err="1">
                <a:solidFill>
                  <a:schemeClr val="tx1"/>
                </a:solidFill>
                <a:effectLst/>
                <a:latin typeface="+mn-lt"/>
                <a:ea typeface="+mn-ea"/>
                <a:cs typeface="+mn-cs"/>
              </a:rPr>
              <a:t>pg</a:t>
            </a:r>
            <a:r>
              <a:rPr lang="en" sz="1200" kern="1200">
                <a:solidFill>
                  <a:schemeClr val="tx1"/>
                </a:solidFill>
                <a:effectLst/>
                <a:latin typeface="+mn-lt"/>
                <a:ea typeface="+mn-ea"/>
                <a:cs typeface="+mn-cs"/>
              </a:rPr>
              <a:t>, and the social and cognitive terms will both be equal to zero. This means that this particle’s velocity will remain constant, and it will continue with its current momentum. However if we neglected to take momentum into account the particle would no longer move and remain “trapped” in the same position until the next global optimum is found. </a:t>
            </a:r>
            <a:endParaRPr lang="en"/>
          </a:p>
          <a:p>
            <a:r>
              <a:rPr lang="en" sz="1200" kern="1200">
                <a:solidFill>
                  <a:schemeClr val="tx1"/>
                </a:solidFill>
                <a:effectLst/>
                <a:latin typeface="+mn-lt"/>
                <a:ea typeface="+mn-ea"/>
                <a:cs typeface="+mn-cs"/>
              </a:rPr>
              <a:t>These update steps occur until some termination criterion is satisfied (e.g., convergence, maximum number of iterations, minimum fitness value reached). The full implementation for PSO is outlined in Algorithm 1. </a:t>
            </a:r>
            <a:endParaRPr lang="en"/>
          </a:p>
          <a:p>
            <a:pPr marL="0" marR="0" lvl="0" indent="0" algn="l" defTabSz="914400" rtl="0" eaLnBrk="1" fontAlgn="auto" latinLnBrk="0" hangingPunct="1">
              <a:lnSpc>
                <a:spcPct val="100000"/>
              </a:lnSpc>
              <a:spcBef>
                <a:spcPts val="0"/>
              </a:spcBef>
              <a:spcAft>
                <a:spcPts val="0"/>
              </a:spcAft>
              <a:buClrTx/>
              <a:buSzTx/>
              <a:buFontTx/>
              <a:buNone/>
              <a:tabLst/>
              <a:defRPr/>
            </a:pPr>
            <a:endParaRPr lang="en"/>
          </a:p>
          <a:p>
            <a:endParaRPr lang="en-GB"/>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9</a:t>
            </a:fld>
            <a:endParaRPr lang="en-GB"/>
          </a:p>
        </p:txBody>
      </p:sp>
    </p:spTree>
    <p:extLst>
      <p:ext uri="{BB962C8B-B14F-4D97-AF65-F5344CB8AC3E}">
        <p14:creationId xmlns:p14="http://schemas.microsoft.com/office/powerpoint/2010/main" val="3730026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t>LOUISE</a:t>
            </a:r>
          </a:p>
          <a:p>
            <a:endParaRPr lang="en-GB"/>
          </a:p>
          <a:p>
            <a:r>
              <a:rPr lang="en-GB"/>
              <a:t>We have been experimenting with all the parameters I just mentioned to tune PSO to each optimisation task we have tackled. </a:t>
            </a:r>
          </a:p>
          <a:p>
            <a:endParaRPr lang="en-GB"/>
          </a:p>
          <a:p>
            <a:r>
              <a:rPr lang="en-GB"/>
              <a:t>One of these parameters is the particles’ maximum velocity </a:t>
            </a:r>
            <a:r>
              <a:rPr lang="en-GB" err="1"/>
              <a:t>Vmax</a:t>
            </a:r>
            <a:r>
              <a:rPr lang="en-GB"/>
              <a:t>.</a:t>
            </a:r>
          </a:p>
          <a:p>
            <a:endParaRPr lang="en-GB"/>
          </a:p>
          <a:p>
            <a:r>
              <a:rPr lang="en-GB"/>
              <a:t>If the maximum velocity is too small particles converge to the optimum but efficiency is compromised. </a:t>
            </a:r>
          </a:p>
          <a:p>
            <a:endParaRPr lang="en-GB"/>
          </a:p>
          <a:p>
            <a:r>
              <a:rPr lang="en-GB"/>
              <a:t>On the other hand if it’s too large particles might skip over the optimum and miss it entirely.</a:t>
            </a:r>
          </a:p>
          <a:p>
            <a:endParaRPr lang="en-GB"/>
          </a:p>
          <a:p>
            <a:r>
              <a:rPr lang="en-GB" err="1"/>
              <a:t>Vmax</a:t>
            </a:r>
            <a:r>
              <a:rPr lang="en-GB"/>
              <a:t> is chosen empirically to match the requirements of the problem at hand.</a:t>
            </a:r>
          </a:p>
          <a:p>
            <a:endParaRPr lang="en-GB"/>
          </a:p>
          <a:p>
            <a:endParaRPr lang="en-GB"/>
          </a:p>
          <a:p>
            <a:endParaRPr lang="en-GB"/>
          </a:p>
          <a:p>
            <a:endParaRPr lang="en-GB"/>
          </a:p>
          <a:p>
            <a:endParaRPr lang="en-GB" sz="1200">
              <a:latin typeface="Calibri Light" panose="020F0302020204030204" pitchFamily="34" charset="0"/>
            </a:endParaRPr>
          </a:p>
          <a:p>
            <a:endParaRPr lang="fr-FR"/>
          </a:p>
          <a:p>
            <a:endParaRPr lang="en-GB"/>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26916-0A5F-CB49-BA95-72FE3E08E88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42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t>Optimization is done in exactly the same way as before.</a:t>
            </a:r>
          </a:p>
          <a:p>
            <a:endParaRPr lang="en-GB"/>
          </a:p>
          <a:p>
            <a:r>
              <a:rPr lang="en-GB"/>
              <a:t>Have a bunch of points in space.</a:t>
            </a:r>
          </a:p>
          <a:p>
            <a:endParaRPr lang="en-GB"/>
          </a:p>
          <a:p>
            <a:r>
              <a:rPr lang="en-GB"/>
              <a:t>Every dimension corresponds to a weight in a neural network</a:t>
            </a:r>
          </a:p>
          <a:p>
            <a:endParaRPr lang="en-GB"/>
          </a:p>
          <a:p>
            <a:r>
              <a:rPr lang="en-GB"/>
              <a:t>First step: what is the value of the function at a point?</a:t>
            </a:r>
          </a:p>
          <a:p>
            <a:endParaRPr lang="en-GB"/>
          </a:p>
          <a:p>
            <a:r>
              <a:rPr lang="en-GB"/>
              <a:t>* What is the function</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11</a:t>
            </a:fld>
            <a:endParaRPr lang="en-GB"/>
          </a:p>
        </p:txBody>
      </p:sp>
    </p:spTree>
    <p:extLst>
      <p:ext uri="{BB962C8B-B14F-4D97-AF65-F5344CB8AC3E}">
        <p14:creationId xmlns:p14="http://schemas.microsoft.com/office/powerpoint/2010/main" val="104512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9AC5F9-7868-B847-A06C-89F1B53BFD4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a:extLst>
              <a:ext uri="{FF2B5EF4-FFF2-40B4-BE49-F238E27FC236}">
                <a16:creationId xmlns:a16="http://schemas.microsoft.com/office/drawing/2014/main" id="{4455076A-0BDE-5444-AB0A-48777D8889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A2F1C743-2C07-EA4F-B423-4FA53B364EF5}"/>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5" name="Espace réservé du pied de page 4">
            <a:extLst>
              <a:ext uri="{FF2B5EF4-FFF2-40B4-BE49-F238E27FC236}">
                <a16:creationId xmlns:a16="http://schemas.microsoft.com/office/drawing/2014/main" id="{A3202172-5D7F-AF42-8A6C-7EFCE9007459}"/>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71C1A28A-8603-5745-A247-1F2B2855D480}"/>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591131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5BA846-9DF4-0944-8528-7F4D9B9EE842}"/>
              </a:ext>
            </a:extLst>
          </p:cNvPr>
          <p:cNvSpPr>
            <a:spLocks noGrp="1"/>
          </p:cNvSpPr>
          <p:nvPr>
            <p:ph type="title"/>
          </p:nvPr>
        </p:nvSpPr>
        <p:spPr/>
        <p:txBody>
          <a:bodyPr/>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2945A3AB-35E8-6843-9BB8-0D01BFFEC465}"/>
              </a:ext>
            </a:extLst>
          </p:cNvPr>
          <p:cNvSpPr>
            <a:spLocks noGrp="1"/>
          </p:cNvSpPr>
          <p:nvPr>
            <p:ph type="body" orient="vert" idx="1"/>
          </p:nvPr>
        </p:nvSpPr>
        <p:spPr/>
        <p:txBody>
          <a:bodyPr vert="eaVert"/>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EB46E582-6985-BE4D-816A-8D3C9E9A8A81}"/>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5" name="Espace réservé du pied de page 4">
            <a:extLst>
              <a:ext uri="{FF2B5EF4-FFF2-40B4-BE49-F238E27FC236}">
                <a16:creationId xmlns:a16="http://schemas.microsoft.com/office/drawing/2014/main" id="{5A4443E4-6DB5-8448-A256-42DE76C803F9}"/>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D4BBA1ED-C958-2F4D-A4E0-02961211555A}"/>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261938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378F3CF-93CD-7E4A-B6DD-5E7E81D83A44}"/>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890462FB-D4DB-6745-80FB-9F6151E4E8DF}"/>
              </a:ext>
            </a:extLst>
          </p:cNvPr>
          <p:cNvSpPr>
            <a:spLocks noGrp="1"/>
          </p:cNvSpPr>
          <p:nvPr>
            <p:ph type="body" orient="vert" idx="1"/>
          </p:nvPr>
        </p:nvSpPr>
        <p:spPr>
          <a:xfrm>
            <a:off x="838200" y="365125"/>
            <a:ext cx="7734300" cy="5811838"/>
          </a:xfrm>
        </p:spPr>
        <p:txBody>
          <a:bodyPr vert="eaVert"/>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9A95067E-1A92-1145-B271-B48FBB1AD7BD}"/>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5" name="Espace réservé du pied de page 4">
            <a:extLst>
              <a:ext uri="{FF2B5EF4-FFF2-40B4-BE49-F238E27FC236}">
                <a16:creationId xmlns:a16="http://schemas.microsoft.com/office/drawing/2014/main" id="{81D9D5F3-1B02-A64A-806B-084690AA443E}"/>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C0B99B8A-AA3A-9344-8AA9-1A226F64022B}"/>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3136185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9FBF6B-FF99-D147-B6C7-2F4783F6014B}"/>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01606B6D-7265-A04F-A9C2-B6016A81C1F0}"/>
              </a:ext>
            </a:extLst>
          </p:cNvPr>
          <p:cNvSpPr>
            <a:spLocks noGrp="1"/>
          </p:cNvSpPr>
          <p:nvPr>
            <p:ph idx="1"/>
          </p:nvPr>
        </p:nvSpPr>
        <p:spPr/>
        <p:txBody>
          <a:bodyPr/>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4E285B80-0118-E046-A218-1B68C8D0D499}"/>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5" name="Espace réservé du pied de page 4">
            <a:extLst>
              <a:ext uri="{FF2B5EF4-FFF2-40B4-BE49-F238E27FC236}">
                <a16:creationId xmlns:a16="http://schemas.microsoft.com/office/drawing/2014/main" id="{725FFCD8-87DD-3B42-8A36-DA6E2AA5C768}"/>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97DCE0B0-E7F5-6048-8869-31464DC90A79}"/>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56277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2D33E-DF4B-D44D-B06B-3DB06266CA7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a:extLst>
              <a:ext uri="{FF2B5EF4-FFF2-40B4-BE49-F238E27FC236}">
                <a16:creationId xmlns:a16="http://schemas.microsoft.com/office/drawing/2014/main" id="{2FDA88B3-E0C5-FC4A-8018-720C61E9B0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0C027109-F8BF-2F4F-B07E-AE42F3F56F8D}"/>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5" name="Espace réservé du pied de page 4">
            <a:extLst>
              <a:ext uri="{FF2B5EF4-FFF2-40B4-BE49-F238E27FC236}">
                <a16:creationId xmlns:a16="http://schemas.microsoft.com/office/drawing/2014/main" id="{3B9EB889-8529-AE4A-BA8A-528B278FC361}"/>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5E7F6ADA-A737-D145-BD04-6CF9E4931A47}"/>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31658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C09FF-25E5-6B4B-AD54-0BB9042E012C}"/>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A78B04A3-EFAF-AE43-AD36-C77332B21BC8}"/>
              </a:ext>
            </a:extLst>
          </p:cNvPr>
          <p:cNvSpPr>
            <a:spLocks noGrp="1"/>
          </p:cNvSpPr>
          <p:nvPr>
            <p:ph sz="half" idx="1"/>
          </p:nvPr>
        </p:nvSpPr>
        <p:spPr>
          <a:xfrm>
            <a:off x="838200" y="1825625"/>
            <a:ext cx="5181600" cy="4351338"/>
          </a:xfrm>
        </p:spPr>
        <p:txBody>
          <a:bodyPr/>
          <a:lstStyle/>
          <a:p>
            <a:r>
              <a:rPr lang="fr-FR"/>
              <a:t>Cliquez pour modifier les styles du texte du masque
Deuxième niveau
Troisième niveau
Quatrième niveau
Cinquième niveau</a:t>
            </a:r>
            <a:endParaRPr lang="en-GB"/>
          </a:p>
        </p:txBody>
      </p:sp>
      <p:sp>
        <p:nvSpPr>
          <p:cNvPr id="4" name="Espace réservé du contenu 3">
            <a:extLst>
              <a:ext uri="{FF2B5EF4-FFF2-40B4-BE49-F238E27FC236}">
                <a16:creationId xmlns:a16="http://schemas.microsoft.com/office/drawing/2014/main" id="{CC8E0CE9-1171-554A-95F4-03234C064F78}"/>
              </a:ext>
            </a:extLst>
          </p:cNvPr>
          <p:cNvSpPr>
            <a:spLocks noGrp="1"/>
          </p:cNvSpPr>
          <p:nvPr>
            <p:ph sz="half" idx="2"/>
          </p:nvPr>
        </p:nvSpPr>
        <p:spPr>
          <a:xfrm>
            <a:off x="6172200" y="1825625"/>
            <a:ext cx="5181600" cy="4351338"/>
          </a:xfrm>
        </p:spPr>
        <p:txBody>
          <a:bodyPr/>
          <a:lstStyle/>
          <a:p>
            <a:r>
              <a:rPr lang="fr-FR"/>
              <a:t>Cliquez pour modifier les styles du texte du masque
Deuxième niveau
Troisième niveau
Quatrième niveau
Cinquième niveau</a:t>
            </a:r>
            <a:endParaRPr lang="en-GB"/>
          </a:p>
        </p:txBody>
      </p:sp>
      <p:sp>
        <p:nvSpPr>
          <p:cNvPr id="5" name="Espace réservé de la date 4">
            <a:extLst>
              <a:ext uri="{FF2B5EF4-FFF2-40B4-BE49-F238E27FC236}">
                <a16:creationId xmlns:a16="http://schemas.microsoft.com/office/drawing/2014/main" id="{D96C526E-E07C-3843-96E9-B74BFCDD73BD}"/>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6" name="Espace réservé du pied de page 5">
            <a:extLst>
              <a:ext uri="{FF2B5EF4-FFF2-40B4-BE49-F238E27FC236}">
                <a16:creationId xmlns:a16="http://schemas.microsoft.com/office/drawing/2014/main" id="{23B6D795-CDF8-9249-ADDA-06E1BAE88FA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3980042F-FE2B-494D-A7BE-C9CAB99877A3}"/>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794174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BA5BE5-CA57-8047-AF3D-E44F2BDADBF3}"/>
              </a:ext>
            </a:extLst>
          </p:cNvPr>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FE472F81-E1EE-0743-8FDA-8B0DF7ECA7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modifier les styles du texte du masque
Deuxième niveau
Troisième niveau
Quatrième niveau
Cinquième niveau</a:t>
            </a:r>
            <a:endParaRPr lang="en-GB"/>
          </a:p>
        </p:txBody>
      </p:sp>
      <p:sp>
        <p:nvSpPr>
          <p:cNvPr id="4" name="Espace réservé du contenu 3">
            <a:extLst>
              <a:ext uri="{FF2B5EF4-FFF2-40B4-BE49-F238E27FC236}">
                <a16:creationId xmlns:a16="http://schemas.microsoft.com/office/drawing/2014/main" id="{02582DD3-D63A-BF41-9606-A10DBE02DCFB}"/>
              </a:ext>
            </a:extLst>
          </p:cNvPr>
          <p:cNvSpPr>
            <a:spLocks noGrp="1"/>
          </p:cNvSpPr>
          <p:nvPr>
            <p:ph sz="half" idx="2"/>
          </p:nvPr>
        </p:nvSpPr>
        <p:spPr>
          <a:xfrm>
            <a:off x="839788" y="2505075"/>
            <a:ext cx="5157787" cy="3684588"/>
          </a:xfrm>
        </p:spPr>
        <p:txBody>
          <a:bodyPr/>
          <a:lstStyle/>
          <a:p>
            <a:r>
              <a:rPr lang="fr-FR"/>
              <a:t>Cliquez pour modifier les styles du texte du masque
Deuxième niveau
Troisième niveau
Quatrième niveau
Cinquième niveau</a:t>
            </a:r>
            <a:endParaRPr lang="en-GB"/>
          </a:p>
        </p:txBody>
      </p:sp>
      <p:sp>
        <p:nvSpPr>
          <p:cNvPr id="5" name="Espace réservé du texte 4">
            <a:extLst>
              <a:ext uri="{FF2B5EF4-FFF2-40B4-BE49-F238E27FC236}">
                <a16:creationId xmlns:a16="http://schemas.microsoft.com/office/drawing/2014/main" id="{7F1575E5-5849-2843-AC74-2350CEA17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modifier les styles du texte du masque
Deuxième niveau
Troisième niveau
Quatrième niveau
Cinquième niveau</a:t>
            </a:r>
            <a:endParaRPr lang="en-GB"/>
          </a:p>
        </p:txBody>
      </p:sp>
      <p:sp>
        <p:nvSpPr>
          <p:cNvPr id="6" name="Espace réservé du contenu 5">
            <a:extLst>
              <a:ext uri="{FF2B5EF4-FFF2-40B4-BE49-F238E27FC236}">
                <a16:creationId xmlns:a16="http://schemas.microsoft.com/office/drawing/2014/main" id="{E9D7A11C-E1D7-1D48-BB59-0EAA24B41FF4}"/>
              </a:ext>
            </a:extLst>
          </p:cNvPr>
          <p:cNvSpPr>
            <a:spLocks noGrp="1"/>
          </p:cNvSpPr>
          <p:nvPr>
            <p:ph sz="quarter" idx="4"/>
          </p:nvPr>
        </p:nvSpPr>
        <p:spPr>
          <a:xfrm>
            <a:off x="6172200" y="2505075"/>
            <a:ext cx="5183188" cy="3684588"/>
          </a:xfrm>
        </p:spPr>
        <p:txBody>
          <a:bodyPr/>
          <a:lstStyle/>
          <a:p>
            <a:r>
              <a:rPr lang="fr-FR"/>
              <a:t>Cliquez pour modifier les styles du texte du masque
Deuxième niveau
Troisième niveau
Quatrième niveau
Cinquième niveau</a:t>
            </a:r>
            <a:endParaRPr lang="en-GB"/>
          </a:p>
        </p:txBody>
      </p:sp>
      <p:sp>
        <p:nvSpPr>
          <p:cNvPr id="7" name="Espace réservé de la date 6">
            <a:extLst>
              <a:ext uri="{FF2B5EF4-FFF2-40B4-BE49-F238E27FC236}">
                <a16:creationId xmlns:a16="http://schemas.microsoft.com/office/drawing/2014/main" id="{1911B096-E7FA-0D4E-933E-D274260B93A0}"/>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8" name="Espace réservé du pied de page 7">
            <a:extLst>
              <a:ext uri="{FF2B5EF4-FFF2-40B4-BE49-F238E27FC236}">
                <a16:creationId xmlns:a16="http://schemas.microsoft.com/office/drawing/2014/main" id="{8B9445EB-F05F-EB47-9E3C-E87DEC058B90}"/>
              </a:ext>
            </a:extLst>
          </p:cNvPr>
          <p:cNvSpPr>
            <a:spLocks noGrp="1"/>
          </p:cNvSpPr>
          <p:nvPr>
            <p:ph type="ftr" sz="quarter" idx="11"/>
          </p:nvPr>
        </p:nvSpPr>
        <p:spPr/>
        <p:txBody>
          <a:bodyPr/>
          <a:lstStyle/>
          <a:p>
            <a:endParaRPr lang="en-GB"/>
          </a:p>
        </p:txBody>
      </p:sp>
      <p:sp>
        <p:nvSpPr>
          <p:cNvPr id="9" name="Espace réservé du numéro de diapositive 8">
            <a:extLst>
              <a:ext uri="{FF2B5EF4-FFF2-40B4-BE49-F238E27FC236}">
                <a16:creationId xmlns:a16="http://schemas.microsoft.com/office/drawing/2014/main" id="{583A4B11-E61B-EE4D-96CB-42B409B46F99}"/>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67864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ECFF9E-EDF7-804D-943D-B75C00247E2C}"/>
              </a:ext>
            </a:extLst>
          </p:cNvPr>
          <p:cNvSpPr>
            <a:spLocks noGrp="1"/>
          </p:cNvSpPr>
          <p:nvPr>
            <p:ph type="title"/>
          </p:nvPr>
        </p:nvSpPr>
        <p:spPr/>
        <p:txBody>
          <a:bodyPr/>
          <a:lstStyle/>
          <a:p>
            <a:r>
              <a:rPr lang="fr-FR"/>
              <a:t>Modifiez le style du titre</a:t>
            </a:r>
            <a:endParaRPr lang="en-GB"/>
          </a:p>
        </p:txBody>
      </p:sp>
      <p:sp>
        <p:nvSpPr>
          <p:cNvPr id="3" name="Espace réservé de la date 2">
            <a:extLst>
              <a:ext uri="{FF2B5EF4-FFF2-40B4-BE49-F238E27FC236}">
                <a16:creationId xmlns:a16="http://schemas.microsoft.com/office/drawing/2014/main" id="{25DC4120-32AB-374B-BC05-08FE833EF00F}"/>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4" name="Espace réservé du pied de page 3">
            <a:extLst>
              <a:ext uri="{FF2B5EF4-FFF2-40B4-BE49-F238E27FC236}">
                <a16:creationId xmlns:a16="http://schemas.microsoft.com/office/drawing/2014/main" id="{4602ABEE-29BE-B445-B6E7-7AD7D57C884A}"/>
              </a:ext>
            </a:extLst>
          </p:cNvPr>
          <p:cNvSpPr>
            <a:spLocks noGrp="1"/>
          </p:cNvSpPr>
          <p:nvPr>
            <p:ph type="ftr" sz="quarter" idx="11"/>
          </p:nvPr>
        </p:nvSpPr>
        <p:spPr/>
        <p:txBody>
          <a:bodyPr/>
          <a:lstStyle/>
          <a:p>
            <a:endParaRPr lang="en-GB"/>
          </a:p>
        </p:txBody>
      </p:sp>
      <p:sp>
        <p:nvSpPr>
          <p:cNvPr id="5" name="Espace réservé du numéro de diapositive 4">
            <a:extLst>
              <a:ext uri="{FF2B5EF4-FFF2-40B4-BE49-F238E27FC236}">
                <a16:creationId xmlns:a16="http://schemas.microsoft.com/office/drawing/2014/main" id="{535B0DFA-EEB1-C14C-94F9-1A3F019929F3}"/>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1142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5412039-889D-0A48-97AF-ACA52093C389}"/>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3" name="Espace réservé du pied de page 2">
            <a:extLst>
              <a:ext uri="{FF2B5EF4-FFF2-40B4-BE49-F238E27FC236}">
                <a16:creationId xmlns:a16="http://schemas.microsoft.com/office/drawing/2014/main" id="{B869FF53-71F3-D84D-9540-E455B6C2C495}"/>
              </a:ext>
            </a:extLst>
          </p:cNvPr>
          <p:cNvSpPr>
            <a:spLocks noGrp="1"/>
          </p:cNvSpPr>
          <p:nvPr>
            <p:ph type="ftr" sz="quarter" idx="11"/>
          </p:nvPr>
        </p:nvSpPr>
        <p:spPr/>
        <p:txBody>
          <a:bodyPr/>
          <a:lstStyle/>
          <a:p>
            <a:endParaRPr lang="en-GB"/>
          </a:p>
        </p:txBody>
      </p:sp>
      <p:sp>
        <p:nvSpPr>
          <p:cNvPr id="4" name="Espace réservé du numéro de diapositive 3">
            <a:extLst>
              <a:ext uri="{FF2B5EF4-FFF2-40B4-BE49-F238E27FC236}">
                <a16:creationId xmlns:a16="http://schemas.microsoft.com/office/drawing/2014/main" id="{51F88110-2ABD-2047-83D7-D19ADE94062B}"/>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394555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817FD-5B0E-2146-A08A-CACA32B487A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a:extLst>
              <a:ext uri="{FF2B5EF4-FFF2-40B4-BE49-F238E27FC236}">
                <a16:creationId xmlns:a16="http://schemas.microsoft.com/office/drawing/2014/main" id="{0EEE6453-1910-D548-BBDE-D93D01648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Cliquez pour modifier les styles du texte du masque
Deuxième niveau
Troisième niveau
Quatrième niveau
Cinquième niveau</a:t>
            </a:r>
            <a:endParaRPr lang="en-GB"/>
          </a:p>
        </p:txBody>
      </p:sp>
      <p:sp>
        <p:nvSpPr>
          <p:cNvPr id="4" name="Espace réservé du texte 3">
            <a:extLst>
              <a:ext uri="{FF2B5EF4-FFF2-40B4-BE49-F238E27FC236}">
                <a16:creationId xmlns:a16="http://schemas.microsoft.com/office/drawing/2014/main" id="{97B9C428-B2BA-DA46-8A53-C3C9BAE6B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Cliquez pour modifier les styles du texte du masque
Deuxième niveau
Troisième niveau
Quatrième niveau
Cinquième niveau</a:t>
            </a:r>
            <a:endParaRPr lang="en-GB"/>
          </a:p>
        </p:txBody>
      </p:sp>
      <p:sp>
        <p:nvSpPr>
          <p:cNvPr id="5" name="Espace réservé de la date 4">
            <a:extLst>
              <a:ext uri="{FF2B5EF4-FFF2-40B4-BE49-F238E27FC236}">
                <a16:creationId xmlns:a16="http://schemas.microsoft.com/office/drawing/2014/main" id="{075C1FC2-2E63-284C-A14D-63C3D816CC70}"/>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6" name="Espace réservé du pied de page 5">
            <a:extLst>
              <a:ext uri="{FF2B5EF4-FFF2-40B4-BE49-F238E27FC236}">
                <a16:creationId xmlns:a16="http://schemas.microsoft.com/office/drawing/2014/main" id="{27740671-DF69-D848-8240-EC771952E67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60234F63-6B1C-9B4A-9526-B9E79155E04B}"/>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223657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E0E8E-ED84-0B4F-B8DA-072996902A6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a:extLst>
              <a:ext uri="{FF2B5EF4-FFF2-40B4-BE49-F238E27FC236}">
                <a16:creationId xmlns:a16="http://schemas.microsoft.com/office/drawing/2014/main" id="{8A0B2AFE-9E81-3044-BCEC-0FECE94C2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a:extLst>
              <a:ext uri="{FF2B5EF4-FFF2-40B4-BE49-F238E27FC236}">
                <a16:creationId xmlns:a16="http://schemas.microsoft.com/office/drawing/2014/main" id="{51A70F5A-3A2D-F24D-A683-B42E6A4D1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Cliquez pour modifier les styles du texte du masque
Deuxième niveau
Troisième niveau
Quatrième niveau
Cinquième niveau</a:t>
            </a:r>
            <a:endParaRPr lang="en-GB"/>
          </a:p>
        </p:txBody>
      </p:sp>
      <p:sp>
        <p:nvSpPr>
          <p:cNvPr id="5" name="Espace réservé de la date 4">
            <a:extLst>
              <a:ext uri="{FF2B5EF4-FFF2-40B4-BE49-F238E27FC236}">
                <a16:creationId xmlns:a16="http://schemas.microsoft.com/office/drawing/2014/main" id="{FF338EA3-7EC2-D24E-9E79-838AA65AF3EE}"/>
              </a:ext>
            </a:extLst>
          </p:cNvPr>
          <p:cNvSpPr>
            <a:spLocks noGrp="1"/>
          </p:cNvSpPr>
          <p:nvPr>
            <p:ph type="dt" sz="half" idx="10"/>
          </p:nvPr>
        </p:nvSpPr>
        <p:spPr/>
        <p:txBody>
          <a:bodyPr/>
          <a:lstStyle/>
          <a:p>
            <a:fld id="{413C4513-018E-2A40-A477-CA2F62AE12D0}" type="datetimeFigureOut">
              <a:rPr lang="en-GB" smtClean="0"/>
              <a:t>14/03/2020</a:t>
            </a:fld>
            <a:endParaRPr lang="en-GB"/>
          </a:p>
        </p:txBody>
      </p:sp>
      <p:sp>
        <p:nvSpPr>
          <p:cNvPr id="6" name="Espace réservé du pied de page 5">
            <a:extLst>
              <a:ext uri="{FF2B5EF4-FFF2-40B4-BE49-F238E27FC236}">
                <a16:creationId xmlns:a16="http://schemas.microsoft.com/office/drawing/2014/main" id="{22988002-AAB0-D04A-A71A-A1EFEF69712F}"/>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89D8C1BE-EE04-1145-89AB-72B313A492B6}"/>
              </a:ext>
            </a:extLst>
          </p:cNvPr>
          <p:cNvSpPr>
            <a:spLocks noGrp="1"/>
          </p:cNvSpPr>
          <p:nvPr>
            <p:ph type="sldNum" sz="quarter" idx="12"/>
          </p:nvPr>
        </p:nvSpPr>
        <p:spPr/>
        <p:txBody>
          <a:bodyPr/>
          <a:lstStyle/>
          <a:p>
            <a:fld id="{2F32ABD6-AD24-A649-8D77-8D94E5135607}" type="slidenum">
              <a:rPr lang="en-GB" smtClean="0"/>
              <a:t>‹N°›</a:t>
            </a:fld>
            <a:endParaRPr lang="en-GB"/>
          </a:p>
        </p:txBody>
      </p:sp>
    </p:spTree>
    <p:extLst>
      <p:ext uri="{BB962C8B-B14F-4D97-AF65-F5344CB8AC3E}">
        <p14:creationId xmlns:p14="http://schemas.microsoft.com/office/powerpoint/2010/main" val="182766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2E0D233-1518-604E-B7A2-101B1A5EFA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E064F862-D00E-EC4D-8D99-AE348410B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B26972C0-FB2F-2549-9939-595EB06BDB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C4513-018E-2A40-A477-CA2F62AE12D0}" type="datetimeFigureOut">
              <a:rPr lang="en-GB" smtClean="0"/>
              <a:t>14/03/2020</a:t>
            </a:fld>
            <a:endParaRPr lang="en-GB"/>
          </a:p>
        </p:txBody>
      </p:sp>
      <p:sp>
        <p:nvSpPr>
          <p:cNvPr id="5" name="Espace réservé du pied de page 4">
            <a:extLst>
              <a:ext uri="{FF2B5EF4-FFF2-40B4-BE49-F238E27FC236}">
                <a16:creationId xmlns:a16="http://schemas.microsoft.com/office/drawing/2014/main" id="{694042B3-21EC-CC4B-9459-2527F9B483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2610269F-A4B0-4A4A-B3C2-67B5C4CC8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2ABD6-AD24-A649-8D77-8D94E5135607}" type="slidenum">
              <a:rPr lang="en-GB" smtClean="0"/>
              <a:t>‹N°›</a:t>
            </a:fld>
            <a:endParaRPr lang="en-GB"/>
          </a:p>
        </p:txBody>
      </p:sp>
    </p:spTree>
    <p:extLst>
      <p:ext uri="{BB962C8B-B14F-4D97-AF65-F5344CB8AC3E}">
        <p14:creationId xmlns:p14="http://schemas.microsoft.com/office/powerpoint/2010/main" val="126924926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2.mov"/><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15.png"/><Relationship Id="rId5" Type="http://schemas.microsoft.com/office/2007/relationships/media" Target="../media/media3.mov"/><Relationship Id="rId10" Type="http://schemas.openxmlformats.org/officeDocument/2006/relationships/image" Target="../media/image14.png"/><Relationship Id="rId4" Type="http://schemas.openxmlformats.org/officeDocument/2006/relationships/video" Target="../media/media2.mov"/><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hyperlink" Target="https://stats.stackexchange.com/questions/279292/non-convex-loss-function" TargetMode="External"/><Relationship Id="rId3" Type="http://schemas.openxmlformats.org/officeDocument/2006/relationships/image" Target="../media/image6.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techrepublic.com/article/how-artificial-swarm-intelligence-uses-people-to-make-better-predictions-than-experts/" TargetMode="External"/><Relationship Id="rId5" Type="http://schemas.openxmlformats.org/officeDocument/2006/relationships/image" Target="../media/image7.jpeg"/><Relationship Id="rId4" Type="http://schemas.openxmlformats.org/officeDocument/2006/relationships/hyperlink" Target="http://skanellou.blogspot.com/2014/02/how-to-group-animal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3">
            <a:alphaModFix amt="50000"/>
          </a:blip>
          <a:srcRect t="10000"/>
          <a:stretch/>
        </p:blipFill>
        <p:spPr>
          <a:xfrm>
            <a:off x="0" y="0"/>
            <a:ext cx="12192000" cy="6858001"/>
          </a:xfrm>
          <a:prstGeom prst="rect">
            <a:avLst/>
          </a:prstGeom>
        </p:spPr>
      </p:pic>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1524000" y="1122362"/>
            <a:ext cx="9144000" cy="2900518"/>
          </a:xfrm>
        </p:spPr>
        <p:txBody>
          <a:bodyPr>
            <a:normAutofit/>
          </a:bodyPr>
          <a:lstStyle/>
          <a:p>
            <a:r>
              <a:rPr lang="en" sz="5600">
                <a:solidFill>
                  <a:srgbClr val="FFFFFF"/>
                </a:solidFill>
                <a:latin typeface="Goudy Old Style" panose="02020502050305020303" pitchFamily="18" charset="77"/>
                <a:cs typeface="Futura Medium" panose="020B0602020204020303" pitchFamily="34" charset="-79"/>
              </a:rPr>
              <a:t>Particle Swarm </a:t>
            </a:r>
            <a:r>
              <a:rPr lang="en-GB" sz="5600">
                <a:solidFill>
                  <a:srgbClr val="FFFFFF"/>
                </a:solidFill>
                <a:latin typeface="Goudy Old Style" panose="02020502050305020303" pitchFamily="18" charset="77"/>
                <a:cs typeface="Futura Medium" panose="020B0602020204020303" pitchFamily="34" charset="-79"/>
              </a:rPr>
              <a:t>Optimisation</a:t>
            </a:r>
            <a:r>
              <a:rPr lang="en" sz="5600">
                <a:solidFill>
                  <a:srgbClr val="FFFFFF"/>
                </a:solidFill>
                <a:latin typeface="Goudy Old Style" panose="02020502050305020303" pitchFamily="18" charset="77"/>
                <a:cs typeface="Futura Medium" panose="020B0602020204020303" pitchFamily="34" charset="-79"/>
              </a:rPr>
              <a:t> for Neural Networks </a:t>
            </a:r>
            <a:br>
              <a:rPr lang="en" sz="5600">
                <a:solidFill>
                  <a:srgbClr val="FFFFFF"/>
                </a:solidFill>
                <a:latin typeface="Goudy Old Style" panose="02020502050305020303" pitchFamily="18" charset="77"/>
                <a:cs typeface="Futura Medium" panose="020B0602020204020303" pitchFamily="34" charset="-79"/>
              </a:rPr>
            </a:br>
            <a:endParaRPr lang="en-GB" sz="5600">
              <a:solidFill>
                <a:srgbClr val="FFFFFF"/>
              </a:solidFill>
              <a:latin typeface="Goudy Old Style" panose="02020502050305020303" pitchFamily="18" charset="77"/>
              <a:cs typeface="Futura Medium" panose="020B0602020204020303" pitchFamily="34" charset="-79"/>
            </a:endParaRPr>
          </a:p>
        </p:txBody>
      </p:sp>
      <p:sp>
        <p:nvSpPr>
          <p:cNvPr id="3" name="Sous-titre 2">
            <a:extLst>
              <a:ext uri="{FF2B5EF4-FFF2-40B4-BE49-F238E27FC236}">
                <a16:creationId xmlns:a16="http://schemas.microsoft.com/office/drawing/2014/main" id="{D9B29E71-E5DE-6441-807F-3DE11F2C8CB7}"/>
              </a:ext>
            </a:extLst>
          </p:cNvPr>
          <p:cNvSpPr>
            <a:spLocks noGrp="1"/>
          </p:cNvSpPr>
          <p:nvPr>
            <p:ph type="subTitle" idx="1"/>
          </p:nvPr>
        </p:nvSpPr>
        <p:spPr>
          <a:xfrm>
            <a:off x="1524000" y="4159404"/>
            <a:ext cx="9144000" cy="1098395"/>
          </a:xfrm>
        </p:spPr>
        <p:txBody>
          <a:bodyPr vert="horz" lIns="91440" tIns="45720" rIns="91440" bIns="45720" rtlCol="0" anchor="t">
            <a:normAutofit fontScale="92500" lnSpcReduction="10000"/>
          </a:bodyPr>
          <a:lstStyle/>
          <a:p>
            <a:br>
              <a:rPr lang="en-GB">
                <a:latin typeface="Goudy Old Style" panose="02020502050305020303" pitchFamily="18" charset="77"/>
              </a:rPr>
            </a:br>
            <a:r>
              <a:rPr lang="en-GB">
                <a:solidFill>
                  <a:srgbClr val="FFFFFF"/>
                </a:solidFill>
                <a:latin typeface="Goudy Old Style"/>
              </a:rPr>
              <a:t>4G4 Group Presentation</a:t>
            </a:r>
          </a:p>
          <a:p>
            <a:r>
              <a:rPr lang="en-GB">
                <a:solidFill>
                  <a:srgbClr val="FFFFFF"/>
                </a:solidFill>
                <a:latin typeface="Goudy Old Style"/>
              </a:rPr>
              <a:t>Group 8: Kim Barker, Louise </a:t>
            </a:r>
            <a:r>
              <a:rPr lang="en-GB" err="1">
                <a:solidFill>
                  <a:srgbClr val="FFFFFF"/>
                </a:solidFill>
                <a:latin typeface="Goudy Old Style"/>
              </a:rPr>
              <a:t>Aumont</a:t>
            </a:r>
            <a:r>
              <a:rPr lang="en-GB">
                <a:solidFill>
                  <a:srgbClr val="FFFFFF"/>
                </a:solidFill>
                <a:latin typeface="Goudy Old Style"/>
              </a:rPr>
              <a:t> and William Halfpenny</a:t>
            </a:r>
          </a:p>
        </p:txBody>
      </p: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Tree>
    <p:extLst>
      <p:ext uri="{BB962C8B-B14F-4D97-AF65-F5344CB8AC3E}">
        <p14:creationId xmlns:p14="http://schemas.microsoft.com/office/powerpoint/2010/main" val="14050715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24861" pathEditMode="relative" ptsTypes="AA">
                                      <p:cBhvr>
                                        <p:cTn id="6" dur="30000" fill="hold"/>
                                        <p:tgtEl>
                                          <p:spTgt spid="8"/>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8"/>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24861 L 0.01999 -0.18907" pathEditMode="relative" ptsTypes="AA">
                                      <p:cBhvr>
                                        <p:cTn id="11" dur="30000" fill="hold"/>
                                        <p:tgtEl>
                                          <p:spTgt spid="8"/>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01999 -0.18907 L -0.13444 0.24861" pathEditMode="relative" ptsTypes="AA">
                                      <p:cBhvr>
                                        <p:cTn id="14" dur="30000" fill="hold"/>
                                        <p:tgtEl>
                                          <p:spTgt spid="8"/>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13444 0.24861 L 0 0" pathEditMode="relative" ptsTypes="AA">
                                      <p:cBhvr>
                                        <p:cTn id="17" dur="30000" fill="hold"/>
                                        <p:tgtEl>
                                          <p:spTgt spid="8"/>
                                        </p:tgtEl>
                                        <p:attrNameLst>
                                          <p:attrName>ppt_x</p:attrName>
                                          <p:attrName>ppt_y</p:attrName>
                                        </p:attrNameLst>
                                      </p:cBhvr>
                                    </p:animMotion>
                                  </p:childTnLst>
                                </p:cTn>
                              </p:par>
                              <p:par>
                                <p:cTn id="18" presetID="6" presetClass="emph" presetSubtype="0" accel="50000" decel="50000" fill="hold" nodeType="withEffect">
                                  <p:stCondLst>
                                    <p:cond delay="5000"/>
                                  </p:stCondLst>
                                  <p:childTnLst>
                                    <p:animScale>
                                      <p:cBhvr>
                                        <p:cTn id="19" dur="30000" fill="hold"/>
                                        <p:tgtEl>
                                          <p:spTgt spid="8"/>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 pathEditMode="relative" ptsTypes="AA">
                                      <p:cBhvr>
                                        <p:cTn id="22" dur="5000" fill="hold"/>
                                        <p:tgtEl>
                                          <p:spTgt spid="8"/>
                                        </p:tgtEl>
                                        <p:attrNameLst>
                                          <p:attrName>ppt_x</p:attrName>
                                          <p:attrName>ppt_y</p:attrName>
                                        </p:attrNameLst>
                                      </p:cBhvr>
                                    </p:animMotion>
                                  </p:childTnLst>
                                </p:cTn>
                              </p:par>
                            </p:childTnLst>
                          </p:cTn>
                        </p:par>
                      </p:childTnLst>
                    </p:cTn>
                  </p:par>
                </p:childTnLst>
              </p:cTn>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501110" y="968727"/>
            <a:ext cx="4015207" cy="1243584"/>
          </a:xfrm>
        </p:spPr>
        <p:txBody>
          <a:bodyPr vert="horz" lIns="91440" tIns="45720" rIns="91440" bIns="45720" rtlCol="0">
            <a:normAutofit/>
          </a:bodyPr>
          <a:lstStyle/>
          <a:p>
            <a:r>
              <a:rPr lang="en-GB" sz="3400">
                <a:latin typeface="Goudy Old Style" panose="02020502050305020303" pitchFamily="18" charset="77"/>
              </a:rPr>
              <a:t>Experimenting with Parameters</a:t>
            </a:r>
            <a:endParaRPr lang="en-US" sz="3400">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519774" y="1862858"/>
            <a:ext cx="4892040" cy="3664351"/>
          </a:xfrm>
        </p:spPr>
        <p:txBody>
          <a:bodyPr>
            <a:normAutofit/>
          </a:bodyPr>
          <a:lstStyle/>
          <a:p>
            <a:endParaRPr lang="en-GB" sz="2400" baseline="-25000">
              <a:latin typeface="Calibri Light" panose="020F0302020204030204" pitchFamily="34" charset="0"/>
            </a:endParaRPr>
          </a:p>
          <a:p>
            <a:endParaRPr lang="en-GB" sz="2400">
              <a:latin typeface="Calibri Light" panose="020F0302020204030204" pitchFamily="34" charset="0"/>
            </a:endParaRPr>
          </a:p>
        </p:txBody>
      </p:sp>
      <p:pic>
        <p:nvPicPr>
          <p:cNvPr id="12" name="v_0.01">
            <a:hlinkClick r:id="" action="ppaction://media"/>
            <a:extLst>
              <a:ext uri="{FF2B5EF4-FFF2-40B4-BE49-F238E27FC236}">
                <a16:creationId xmlns:a16="http://schemas.microsoft.com/office/drawing/2014/main" id="{F4732658-4AEC-D447-9736-AEE1EBAAEB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0127" t="6383" r="6496" b="12005"/>
          <a:stretch/>
        </p:blipFill>
        <p:spPr>
          <a:xfrm>
            <a:off x="5331417" y="550127"/>
            <a:ext cx="2882685" cy="2442117"/>
          </a:xfrm>
          <a:prstGeom prst="rect">
            <a:avLst/>
          </a:prstGeom>
        </p:spPr>
      </p:pic>
      <p:pic>
        <p:nvPicPr>
          <p:cNvPr id="13" name="v_0.1">
            <a:hlinkClick r:id="" action="ppaction://media"/>
            <a:extLst>
              <a:ext uri="{FF2B5EF4-FFF2-40B4-BE49-F238E27FC236}">
                <a16:creationId xmlns:a16="http://schemas.microsoft.com/office/drawing/2014/main" id="{E811A443-391B-934E-8D6D-D2E303A33E6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10127" t="6595" r="6496" b="11793"/>
          <a:stretch/>
        </p:blipFill>
        <p:spPr>
          <a:xfrm>
            <a:off x="7105679" y="3429000"/>
            <a:ext cx="2882685" cy="2442118"/>
          </a:xfrm>
          <a:prstGeom prst="rect">
            <a:avLst/>
          </a:prstGeom>
        </p:spPr>
      </p:pic>
      <p:pic>
        <p:nvPicPr>
          <p:cNvPr id="14" name="v_1000">
            <a:hlinkClick r:id="" action="ppaction://media"/>
            <a:extLst>
              <a:ext uri="{FF2B5EF4-FFF2-40B4-BE49-F238E27FC236}">
                <a16:creationId xmlns:a16="http://schemas.microsoft.com/office/drawing/2014/main" id="{1497012A-6B42-3048-903C-327146AE923C}"/>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1"/>
          <a:srcRect l="9630" t="6383" r="6993" b="12005"/>
          <a:stretch/>
        </p:blipFill>
        <p:spPr>
          <a:xfrm>
            <a:off x="8842917" y="550127"/>
            <a:ext cx="2882685" cy="2442117"/>
          </a:xfrm>
          <a:prstGeom prst="rect">
            <a:avLst/>
          </a:prstGeom>
        </p:spPr>
      </p:pic>
      <p:sp>
        <p:nvSpPr>
          <p:cNvPr id="18" name="Content Placeholder 91">
            <a:extLst>
              <a:ext uri="{FF2B5EF4-FFF2-40B4-BE49-F238E27FC236}">
                <a16:creationId xmlns:a16="http://schemas.microsoft.com/office/drawing/2014/main" id="{7D179994-D7DB-0F48-BCDA-F308D6781EAA}"/>
              </a:ext>
            </a:extLst>
          </p:cNvPr>
          <p:cNvSpPr txBox="1">
            <a:spLocks/>
          </p:cNvSpPr>
          <p:nvPr/>
        </p:nvSpPr>
        <p:spPr>
          <a:xfrm>
            <a:off x="519774" y="2568856"/>
            <a:ext cx="4892040" cy="2958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4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rPr>
              <a:t>Velocity range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rPr>
              <a:t>Accuracy vs efficiency</a:t>
            </a:r>
            <a:endParaRPr kumimoji="0" lang="en-GB" sz="2400" b="0" i="0" u="none" strike="noStrike" kern="1200" cap="none" spc="0" normalizeH="0" baseline="-25000" noProof="0">
              <a:ln>
                <a:noFill/>
              </a:ln>
              <a:solidFill>
                <a:prstClr val="black"/>
              </a:solidFill>
              <a:effectLst/>
              <a:uLnTx/>
              <a:uFillTx/>
              <a:latin typeface="Calibri Light" panose="020F0302020204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
        <p:nvSpPr>
          <p:cNvPr id="10" name="Content Placeholder 91">
            <a:extLst>
              <a:ext uri="{FF2B5EF4-FFF2-40B4-BE49-F238E27FC236}">
                <a16:creationId xmlns:a16="http://schemas.microsoft.com/office/drawing/2014/main" id="{F0E501C5-B3C2-2B47-A1F0-FD4D1B9BF537}"/>
              </a:ext>
            </a:extLst>
          </p:cNvPr>
          <p:cNvSpPr txBox="1">
            <a:spLocks/>
          </p:cNvSpPr>
          <p:nvPr/>
        </p:nvSpPr>
        <p:spPr>
          <a:xfrm>
            <a:off x="7567062" y="6064681"/>
            <a:ext cx="1959918" cy="486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rPr>
              <a:t>Well chosen </a:t>
            </a:r>
            <a:r>
              <a:rPr kumimoji="0" lang="en-GB" sz="1800" b="0" i="0" u="none" strike="noStrike" kern="1200" cap="none" spc="0" normalizeH="0" baseline="0" noProof="0" err="1">
                <a:ln>
                  <a:noFill/>
                </a:ln>
                <a:solidFill>
                  <a:prstClr val="black"/>
                </a:solidFill>
                <a:effectLst/>
                <a:uLnTx/>
                <a:uFillTx/>
                <a:latin typeface="Calibri Light" panose="020F0302020204030204" pitchFamily="34" charset="0"/>
                <a:ea typeface="+mn-ea"/>
                <a:cs typeface="+mn-cs"/>
              </a:rPr>
              <a:t>v</a:t>
            </a:r>
            <a:r>
              <a:rPr kumimoji="0" lang="en-GB" sz="1800" b="0" i="0" u="none" strike="noStrike" kern="1200" cap="none" spc="0" normalizeH="0" baseline="-25000" noProof="0" err="1">
                <a:ln>
                  <a:noFill/>
                </a:ln>
                <a:solidFill>
                  <a:prstClr val="black"/>
                </a:solidFill>
                <a:effectLst/>
                <a:uLnTx/>
                <a:uFillTx/>
                <a:latin typeface="Calibri Light" panose="020F0302020204030204" pitchFamily="34" charset="0"/>
                <a:ea typeface="+mn-ea"/>
                <a:cs typeface="+mn-cs"/>
              </a:rPr>
              <a:t>max</a:t>
            </a:r>
            <a:endParaRPr kumimoji="0" lang="en-GB" sz="18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
        <p:nvSpPr>
          <p:cNvPr id="11" name="Content Placeholder 91">
            <a:extLst>
              <a:ext uri="{FF2B5EF4-FFF2-40B4-BE49-F238E27FC236}">
                <a16:creationId xmlns:a16="http://schemas.microsoft.com/office/drawing/2014/main" id="{1C7E41F6-3A69-2549-8E7B-B96CDD2D5564}"/>
              </a:ext>
            </a:extLst>
          </p:cNvPr>
          <p:cNvSpPr txBox="1">
            <a:spLocks/>
          </p:cNvSpPr>
          <p:nvPr/>
        </p:nvSpPr>
        <p:spPr>
          <a:xfrm>
            <a:off x="5792800" y="2992244"/>
            <a:ext cx="1959918" cy="486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rPr>
              <a:t>Small </a:t>
            </a:r>
            <a:r>
              <a:rPr kumimoji="0" lang="en-GB" sz="1800" b="0" i="0" u="none" strike="noStrike" kern="1200" cap="none" spc="0" normalizeH="0" baseline="0" noProof="0" err="1">
                <a:ln>
                  <a:noFill/>
                </a:ln>
                <a:solidFill>
                  <a:prstClr val="black"/>
                </a:solidFill>
                <a:effectLst/>
                <a:uLnTx/>
                <a:uFillTx/>
                <a:latin typeface="Calibri Light" panose="020F0302020204030204" pitchFamily="34" charset="0"/>
                <a:ea typeface="+mn-ea"/>
                <a:cs typeface="+mn-cs"/>
              </a:rPr>
              <a:t>v</a:t>
            </a:r>
            <a:r>
              <a:rPr kumimoji="0" lang="en-GB" sz="1800" b="0" i="0" u="none" strike="noStrike" kern="1200" cap="none" spc="0" normalizeH="0" baseline="-25000" noProof="0" err="1">
                <a:ln>
                  <a:noFill/>
                </a:ln>
                <a:solidFill>
                  <a:prstClr val="black"/>
                </a:solidFill>
                <a:effectLst/>
                <a:uLnTx/>
                <a:uFillTx/>
                <a:latin typeface="Calibri Light" panose="020F0302020204030204" pitchFamily="34" charset="0"/>
                <a:ea typeface="+mn-ea"/>
                <a:cs typeface="+mn-cs"/>
              </a:rPr>
              <a:t>max</a:t>
            </a:r>
            <a:endParaRPr kumimoji="0" lang="en-GB" sz="18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
        <p:nvSpPr>
          <p:cNvPr id="15" name="Content Placeholder 91">
            <a:extLst>
              <a:ext uri="{FF2B5EF4-FFF2-40B4-BE49-F238E27FC236}">
                <a16:creationId xmlns:a16="http://schemas.microsoft.com/office/drawing/2014/main" id="{71A3760B-255C-034C-9599-5FD4963DB8DC}"/>
              </a:ext>
            </a:extLst>
          </p:cNvPr>
          <p:cNvSpPr txBox="1">
            <a:spLocks/>
          </p:cNvSpPr>
          <p:nvPr/>
        </p:nvSpPr>
        <p:spPr>
          <a:xfrm>
            <a:off x="9341325" y="2980050"/>
            <a:ext cx="1959918" cy="486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rPr>
              <a:t>Large </a:t>
            </a:r>
            <a:r>
              <a:rPr kumimoji="0" lang="en-GB" sz="1800" b="0" i="0" u="none" strike="noStrike" kern="1200" cap="none" spc="0" normalizeH="0" baseline="0" noProof="0" err="1">
                <a:ln>
                  <a:noFill/>
                </a:ln>
                <a:solidFill>
                  <a:prstClr val="black"/>
                </a:solidFill>
                <a:effectLst/>
                <a:uLnTx/>
                <a:uFillTx/>
                <a:latin typeface="Calibri Light" panose="020F0302020204030204" pitchFamily="34" charset="0"/>
                <a:ea typeface="+mn-ea"/>
                <a:cs typeface="+mn-cs"/>
              </a:rPr>
              <a:t>v</a:t>
            </a:r>
            <a:r>
              <a:rPr kumimoji="0" lang="en-GB" sz="1800" b="0" i="0" u="none" strike="noStrike" kern="1200" cap="none" spc="0" normalizeH="0" baseline="-25000" noProof="0" err="1">
                <a:ln>
                  <a:noFill/>
                </a:ln>
                <a:solidFill>
                  <a:prstClr val="black"/>
                </a:solidFill>
                <a:effectLst/>
                <a:uLnTx/>
                <a:uFillTx/>
                <a:latin typeface="Calibri Light" panose="020F0302020204030204" pitchFamily="34" charset="0"/>
                <a:ea typeface="+mn-ea"/>
                <a:cs typeface="+mn-cs"/>
              </a:rPr>
              <a:t>max</a:t>
            </a:r>
            <a:endParaRPr kumimoji="0" lang="en-GB" sz="18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282305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63" fill="hold"/>
                                        <p:tgtEl>
                                          <p:spTgt spid="12"/>
                                        </p:tgtEl>
                                      </p:cBhvr>
                                    </p:cmd>
                                  </p:childTnLst>
                                </p:cTn>
                              </p:par>
                            </p:childTnLst>
                          </p:cTn>
                        </p:par>
                        <p:par>
                          <p:cTn id="7" fill="hold">
                            <p:stCondLst>
                              <p:cond delay="7763"/>
                            </p:stCondLst>
                            <p:childTnLst>
                              <p:par>
                                <p:cTn id="8" presetID="1" presetClass="mediacall" presetSubtype="0" fill="hold" nodeType="afterEffect">
                                  <p:stCondLst>
                                    <p:cond delay="0"/>
                                  </p:stCondLst>
                                  <p:childTnLst>
                                    <p:cmd type="call" cmd="playFrom(0.0)">
                                      <p:cBhvr>
                                        <p:cTn id="9" dur="14491" fill="hold"/>
                                        <p:tgtEl>
                                          <p:spTgt spid="14"/>
                                        </p:tgtEl>
                                      </p:cBhvr>
                                    </p:cmd>
                                  </p:childTnLst>
                                </p:cTn>
                              </p:par>
                            </p:childTnLst>
                          </p:cTn>
                        </p:par>
                        <p:par>
                          <p:cTn id="10" fill="hold">
                            <p:stCondLst>
                              <p:cond delay="22254"/>
                            </p:stCondLst>
                            <p:childTnLst>
                              <p:par>
                                <p:cTn id="11" presetID="1" presetClass="mediacall" presetSubtype="0" fill="hold" nodeType="afterEffect">
                                  <p:stCondLst>
                                    <p:cond delay="0"/>
                                  </p:stCondLst>
                                  <p:childTnLst>
                                    <p:cmd type="call" cmd="playFrom(0.0)">
                                      <p:cBhvr>
                                        <p:cTn id="12" dur="155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remove" display="0">
                  <p:stCondLst>
                    <p:cond delay="indefinite"/>
                  </p:stCondLst>
                </p:cTn>
                <p:tgtEl>
                  <p:spTgt spid="12"/>
                </p:tgtEl>
              </p:cMediaNode>
            </p:vide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video>
              <p:cMediaNode vol="80000">
                <p:cTn id="19" repeatCount="indefinite" fill="remove" display="0">
                  <p:stCondLst>
                    <p:cond delay="indefinite"/>
                  </p:stCondLst>
                </p:cTn>
                <p:tgtEl>
                  <p:spTgt spid="14"/>
                </p:tgtEl>
              </p:cMediaNode>
            </p:video>
            <p:seq concurrent="1" nextAc="seek">
              <p:cTn id="20" restart="whenNotActive" fill="hold" evtFilter="cancelBubble" nodeType="interactiveSeq">
                <p:stCondLst>
                  <p:cond evt="onClick" delay="0">
                    <p:tgtEl>
                      <p:spTgt spid="1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4"/>
                                        </p:tgtEl>
                                      </p:cBhvr>
                                    </p:cmd>
                                  </p:childTnLst>
                                </p:cTn>
                              </p:par>
                            </p:childTnLst>
                          </p:cTn>
                        </p:par>
                      </p:childTnLst>
                    </p:cTn>
                  </p:par>
                </p:childTnLst>
              </p:cTn>
              <p:nextCondLst>
                <p:cond evt="onClick" delay="0">
                  <p:tgtEl>
                    <p:spTgt spid="14"/>
                  </p:tgtEl>
                </p:cond>
              </p:nextCondLst>
            </p:seq>
            <p:video>
              <p:cMediaNode vol="80000">
                <p:cTn id="25" repeatCount="indefinite" fill="remove"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5441FD-A145-452B-9327-135C69A7648A}"/>
              </a:ext>
            </a:extLst>
          </p:cNvPr>
          <p:cNvPicPr>
            <a:picLocks noChangeAspect="1"/>
          </p:cNvPicPr>
          <p:nvPr/>
        </p:nvPicPr>
        <p:blipFill rotWithShape="1">
          <a:blip r:embed="rId3"/>
          <a:srcRect t="2267"/>
          <a:stretch/>
        </p:blipFill>
        <p:spPr>
          <a:xfrm>
            <a:off x="566828" y="1690844"/>
            <a:ext cx="4595258" cy="3944368"/>
          </a:xfrm>
          <a:prstGeom prst="rect">
            <a:avLst/>
          </a:prstGeom>
        </p:spPr>
      </p:pic>
      <p:cxnSp>
        <p:nvCxnSpPr>
          <p:cNvPr id="9" name="Straight Arrow Connector 8">
            <a:extLst>
              <a:ext uri="{FF2B5EF4-FFF2-40B4-BE49-F238E27FC236}">
                <a16:creationId xmlns:a16="http://schemas.microsoft.com/office/drawing/2014/main" id="{9BF1D574-4FD0-4F11-9491-C2EA4F946EE9}"/>
              </a:ext>
            </a:extLst>
          </p:cNvPr>
          <p:cNvCxnSpPr>
            <a:cxnSpLocks/>
          </p:cNvCxnSpPr>
          <p:nvPr/>
        </p:nvCxnSpPr>
        <p:spPr>
          <a:xfrm>
            <a:off x="4114800" y="2797659"/>
            <a:ext cx="2632129" cy="34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F744AB8E-2966-487F-ABD8-1F3502AD1B5F}"/>
              </a:ext>
            </a:extLst>
          </p:cNvPr>
          <p:cNvSpPr/>
          <p:nvPr/>
        </p:nvSpPr>
        <p:spPr>
          <a:xfrm>
            <a:off x="8281396" y="2737135"/>
            <a:ext cx="428676"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2.3</a:t>
            </a:r>
          </a:p>
        </p:txBody>
      </p:sp>
      <p:sp>
        <p:nvSpPr>
          <p:cNvPr id="48" name="Rectangle: Rounded Corners 47">
            <a:extLst>
              <a:ext uri="{FF2B5EF4-FFF2-40B4-BE49-F238E27FC236}">
                <a16:creationId xmlns:a16="http://schemas.microsoft.com/office/drawing/2014/main" id="{6649160B-58E5-4B96-8BF0-BFDCD78FAF72}"/>
              </a:ext>
            </a:extLst>
          </p:cNvPr>
          <p:cNvSpPr/>
          <p:nvPr/>
        </p:nvSpPr>
        <p:spPr>
          <a:xfrm>
            <a:off x="7734587" y="2737135"/>
            <a:ext cx="428676"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3.7</a:t>
            </a:r>
          </a:p>
        </p:txBody>
      </p:sp>
      <p:sp>
        <p:nvSpPr>
          <p:cNvPr id="79" name="TextBox 78">
            <a:extLst>
              <a:ext uri="{FF2B5EF4-FFF2-40B4-BE49-F238E27FC236}">
                <a16:creationId xmlns:a16="http://schemas.microsoft.com/office/drawing/2014/main" id="{A3E26886-2F6E-44F5-A583-709BF0539BF4}"/>
              </a:ext>
            </a:extLst>
          </p:cNvPr>
          <p:cNvSpPr txBox="1"/>
          <p:nvPr/>
        </p:nvSpPr>
        <p:spPr>
          <a:xfrm>
            <a:off x="6582802" y="2484784"/>
            <a:ext cx="1188538" cy="646331"/>
          </a:xfrm>
          <a:prstGeom prst="rect">
            <a:avLst/>
          </a:prstGeom>
          <a:noFill/>
        </p:spPr>
        <p:txBody>
          <a:bodyPr wrap="square" rtlCol="0">
            <a:spAutoFit/>
          </a:bodyPr>
          <a:lstStyle/>
          <a:p>
            <a:pPr algn="r"/>
            <a:r>
              <a:rPr lang="en-GB" sz="3600" b="1">
                <a:latin typeface="+mj-lt"/>
              </a:rPr>
              <a:t>x</a:t>
            </a:r>
            <a:r>
              <a:rPr lang="en-GB" sz="3600">
                <a:latin typeface="+mj-lt"/>
              </a:rPr>
              <a:t> = [</a:t>
            </a:r>
          </a:p>
        </p:txBody>
      </p:sp>
      <p:sp>
        <p:nvSpPr>
          <p:cNvPr id="80" name="TextBox 79">
            <a:extLst>
              <a:ext uri="{FF2B5EF4-FFF2-40B4-BE49-F238E27FC236}">
                <a16:creationId xmlns:a16="http://schemas.microsoft.com/office/drawing/2014/main" id="{90C5F583-BB05-46A0-96C6-F98CCBD4532C}"/>
              </a:ext>
            </a:extLst>
          </p:cNvPr>
          <p:cNvSpPr txBox="1"/>
          <p:nvPr/>
        </p:nvSpPr>
        <p:spPr>
          <a:xfrm>
            <a:off x="8646949" y="2484783"/>
            <a:ext cx="499084" cy="646331"/>
          </a:xfrm>
          <a:prstGeom prst="rect">
            <a:avLst/>
          </a:prstGeom>
          <a:noFill/>
        </p:spPr>
        <p:txBody>
          <a:bodyPr wrap="square" rtlCol="0">
            <a:spAutoFit/>
          </a:bodyPr>
          <a:lstStyle/>
          <a:p>
            <a:r>
              <a:rPr lang="en-GB" sz="3600">
                <a:latin typeface="+mj-lt"/>
              </a:rPr>
              <a:t>]</a:t>
            </a:r>
          </a:p>
        </p:txBody>
      </p:sp>
      <p:sp>
        <p:nvSpPr>
          <p:cNvPr id="81" name="Rectangle: Rounded Corners 80">
            <a:extLst>
              <a:ext uri="{FF2B5EF4-FFF2-40B4-BE49-F238E27FC236}">
                <a16:creationId xmlns:a16="http://schemas.microsoft.com/office/drawing/2014/main" id="{F27E1B65-57E4-4BEB-80EE-5960E32CD420}"/>
              </a:ext>
            </a:extLst>
          </p:cNvPr>
          <p:cNvSpPr/>
          <p:nvPr/>
        </p:nvSpPr>
        <p:spPr>
          <a:xfrm>
            <a:off x="7746454"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2</a:t>
            </a:r>
          </a:p>
        </p:txBody>
      </p:sp>
      <p:sp>
        <p:nvSpPr>
          <p:cNvPr id="82" name="Rectangle: Rounded Corners 81">
            <a:extLst>
              <a:ext uri="{FF2B5EF4-FFF2-40B4-BE49-F238E27FC236}">
                <a16:creationId xmlns:a16="http://schemas.microsoft.com/office/drawing/2014/main" id="{EA663698-D171-4A14-9E99-E8D3F25127FE}"/>
              </a:ext>
            </a:extLst>
          </p:cNvPr>
          <p:cNvSpPr/>
          <p:nvPr/>
        </p:nvSpPr>
        <p:spPr>
          <a:xfrm>
            <a:off x="8006846"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3</a:t>
            </a:r>
          </a:p>
        </p:txBody>
      </p:sp>
      <p:sp>
        <p:nvSpPr>
          <p:cNvPr id="83" name="Rectangle: Rounded Corners 82">
            <a:extLst>
              <a:ext uri="{FF2B5EF4-FFF2-40B4-BE49-F238E27FC236}">
                <a16:creationId xmlns:a16="http://schemas.microsoft.com/office/drawing/2014/main" id="{2C493A70-0EB9-428D-AC84-94FE56F35295}"/>
              </a:ext>
            </a:extLst>
          </p:cNvPr>
          <p:cNvSpPr/>
          <p:nvPr/>
        </p:nvSpPr>
        <p:spPr>
          <a:xfrm>
            <a:off x="8267238" y="3832388"/>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1</a:t>
            </a:r>
          </a:p>
        </p:txBody>
      </p:sp>
      <p:sp>
        <p:nvSpPr>
          <p:cNvPr id="84" name="Rectangle: Rounded Corners 83">
            <a:extLst>
              <a:ext uri="{FF2B5EF4-FFF2-40B4-BE49-F238E27FC236}">
                <a16:creationId xmlns:a16="http://schemas.microsoft.com/office/drawing/2014/main" id="{C8D43E9A-F0E8-4626-8681-AA89718B995E}"/>
              </a:ext>
            </a:extLst>
          </p:cNvPr>
          <p:cNvSpPr/>
          <p:nvPr/>
        </p:nvSpPr>
        <p:spPr>
          <a:xfrm>
            <a:off x="8527629"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0</a:t>
            </a:r>
          </a:p>
        </p:txBody>
      </p:sp>
      <p:sp>
        <p:nvSpPr>
          <p:cNvPr id="85" name="Rectangle: Rounded Corners 84">
            <a:extLst>
              <a:ext uri="{FF2B5EF4-FFF2-40B4-BE49-F238E27FC236}">
                <a16:creationId xmlns:a16="http://schemas.microsoft.com/office/drawing/2014/main" id="{1810651F-5F7F-4652-812E-875CA444C1EB}"/>
              </a:ext>
            </a:extLst>
          </p:cNvPr>
          <p:cNvSpPr/>
          <p:nvPr/>
        </p:nvSpPr>
        <p:spPr>
          <a:xfrm>
            <a:off x="8790317"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3</a:t>
            </a:r>
          </a:p>
        </p:txBody>
      </p:sp>
      <p:sp>
        <p:nvSpPr>
          <p:cNvPr id="86" name="Rectangle: Rounded Corners 85">
            <a:extLst>
              <a:ext uri="{FF2B5EF4-FFF2-40B4-BE49-F238E27FC236}">
                <a16:creationId xmlns:a16="http://schemas.microsoft.com/office/drawing/2014/main" id="{F6FBEABE-F503-4B45-B10A-752A3BB906B0}"/>
              </a:ext>
            </a:extLst>
          </p:cNvPr>
          <p:cNvSpPr/>
          <p:nvPr/>
        </p:nvSpPr>
        <p:spPr>
          <a:xfrm>
            <a:off x="9053478"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2</a:t>
            </a:r>
          </a:p>
        </p:txBody>
      </p:sp>
      <p:sp>
        <p:nvSpPr>
          <p:cNvPr id="87" name="Rectangle: Rounded Corners 86">
            <a:extLst>
              <a:ext uri="{FF2B5EF4-FFF2-40B4-BE49-F238E27FC236}">
                <a16:creationId xmlns:a16="http://schemas.microsoft.com/office/drawing/2014/main" id="{36F21488-68C6-415A-87D7-46A93DF747F6}"/>
              </a:ext>
            </a:extLst>
          </p:cNvPr>
          <p:cNvSpPr/>
          <p:nvPr/>
        </p:nvSpPr>
        <p:spPr>
          <a:xfrm>
            <a:off x="9312545" y="3832389"/>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5</a:t>
            </a:r>
          </a:p>
        </p:txBody>
      </p:sp>
      <p:sp>
        <p:nvSpPr>
          <p:cNvPr id="88" name="Rectangle: Rounded Corners 87">
            <a:extLst>
              <a:ext uri="{FF2B5EF4-FFF2-40B4-BE49-F238E27FC236}">
                <a16:creationId xmlns:a16="http://schemas.microsoft.com/office/drawing/2014/main" id="{8934136B-A17E-4FFC-AE67-CD1C3A107AF7}"/>
              </a:ext>
            </a:extLst>
          </p:cNvPr>
          <p:cNvSpPr/>
          <p:nvPr/>
        </p:nvSpPr>
        <p:spPr>
          <a:xfrm>
            <a:off x="9569195" y="3827868"/>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7</a:t>
            </a:r>
          </a:p>
        </p:txBody>
      </p:sp>
      <p:sp>
        <p:nvSpPr>
          <p:cNvPr id="89" name="Rectangle: Rounded Corners 88">
            <a:extLst>
              <a:ext uri="{FF2B5EF4-FFF2-40B4-BE49-F238E27FC236}">
                <a16:creationId xmlns:a16="http://schemas.microsoft.com/office/drawing/2014/main" id="{F56ED4F9-F231-43FA-AF4F-72C8BFE136E0}"/>
              </a:ext>
            </a:extLst>
          </p:cNvPr>
          <p:cNvSpPr/>
          <p:nvPr/>
        </p:nvSpPr>
        <p:spPr>
          <a:xfrm>
            <a:off x="9832356" y="3827868"/>
            <a:ext cx="168284"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4</a:t>
            </a:r>
          </a:p>
        </p:txBody>
      </p:sp>
      <p:sp>
        <p:nvSpPr>
          <p:cNvPr id="114" name="TextBox 113">
            <a:extLst>
              <a:ext uri="{FF2B5EF4-FFF2-40B4-BE49-F238E27FC236}">
                <a16:creationId xmlns:a16="http://schemas.microsoft.com/office/drawing/2014/main" id="{98F6E345-C833-4635-905B-0A3E4412FC37}"/>
              </a:ext>
            </a:extLst>
          </p:cNvPr>
          <p:cNvSpPr txBox="1"/>
          <p:nvPr/>
        </p:nvSpPr>
        <p:spPr>
          <a:xfrm>
            <a:off x="6599583" y="3578366"/>
            <a:ext cx="1188538" cy="646331"/>
          </a:xfrm>
          <a:prstGeom prst="rect">
            <a:avLst/>
          </a:prstGeom>
          <a:noFill/>
        </p:spPr>
        <p:txBody>
          <a:bodyPr wrap="square" rtlCol="0">
            <a:spAutoFit/>
          </a:bodyPr>
          <a:lstStyle/>
          <a:p>
            <a:pPr algn="r"/>
            <a:r>
              <a:rPr lang="en-GB" sz="3600" b="1" i="1">
                <a:latin typeface="+mj-lt"/>
              </a:rPr>
              <a:t>x</a:t>
            </a:r>
            <a:r>
              <a:rPr lang="en-GB" sz="3600" i="1">
                <a:latin typeface="+mj-lt"/>
              </a:rPr>
              <a:t> </a:t>
            </a:r>
            <a:r>
              <a:rPr lang="en-GB" sz="3600">
                <a:latin typeface="+mj-lt"/>
              </a:rPr>
              <a:t>=</a:t>
            </a:r>
            <a:r>
              <a:rPr lang="en-GB" sz="3600" i="1">
                <a:latin typeface="+mj-lt"/>
              </a:rPr>
              <a:t> </a:t>
            </a:r>
            <a:r>
              <a:rPr lang="en-GB" sz="3600">
                <a:latin typeface="+mj-lt"/>
              </a:rPr>
              <a:t>[</a:t>
            </a:r>
          </a:p>
        </p:txBody>
      </p:sp>
      <p:sp>
        <p:nvSpPr>
          <p:cNvPr id="115" name="TextBox 114">
            <a:extLst>
              <a:ext uri="{FF2B5EF4-FFF2-40B4-BE49-F238E27FC236}">
                <a16:creationId xmlns:a16="http://schemas.microsoft.com/office/drawing/2014/main" id="{3A6F3EEC-5742-4203-A98A-F982B0E1AC92}"/>
              </a:ext>
            </a:extLst>
          </p:cNvPr>
          <p:cNvSpPr txBox="1"/>
          <p:nvPr/>
        </p:nvSpPr>
        <p:spPr>
          <a:xfrm>
            <a:off x="10753294" y="3578366"/>
            <a:ext cx="499084" cy="646331"/>
          </a:xfrm>
          <a:prstGeom prst="rect">
            <a:avLst/>
          </a:prstGeom>
          <a:noFill/>
        </p:spPr>
        <p:txBody>
          <a:bodyPr wrap="square" rtlCol="0">
            <a:spAutoFit/>
          </a:bodyPr>
          <a:lstStyle/>
          <a:p>
            <a:r>
              <a:rPr lang="en-GB" sz="3600">
                <a:latin typeface="+mj-lt"/>
              </a:rPr>
              <a:t>]</a:t>
            </a:r>
          </a:p>
        </p:txBody>
      </p:sp>
      <p:sp>
        <p:nvSpPr>
          <p:cNvPr id="116" name="Rectangle: Rounded Corners 115">
            <a:extLst>
              <a:ext uri="{FF2B5EF4-FFF2-40B4-BE49-F238E27FC236}">
                <a16:creationId xmlns:a16="http://schemas.microsoft.com/office/drawing/2014/main" id="{E216B3B2-6837-4659-B022-18D9768B9BD0}"/>
              </a:ext>
            </a:extLst>
          </p:cNvPr>
          <p:cNvSpPr/>
          <p:nvPr/>
        </p:nvSpPr>
        <p:spPr>
          <a:xfrm>
            <a:off x="10094483" y="3827868"/>
            <a:ext cx="730826" cy="190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a:solidFill>
                  <a:schemeClr val="tx1"/>
                </a:solidFill>
              </a:rPr>
              <a:t>…</a:t>
            </a:r>
          </a:p>
        </p:txBody>
      </p:sp>
      <p:sp>
        <p:nvSpPr>
          <p:cNvPr id="117" name="TextBox 116">
            <a:extLst>
              <a:ext uri="{FF2B5EF4-FFF2-40B4-BE49-F238E27FC236}">
                <a16:creationId xmlns:a16="http://schemas.microsoft.com/office/drawing/2014/main" id="{203A525E-6EE2-45EE-917B-4038048D9095}"/>
              </a:ext>
            </a:extLst>
          </p:cNvPr>
          <p:cNvSpPr txBox="1"/>
          <p:nvPr/>
        </p:nvSpPr>
        <p:spPr>
          <a:xfrm>
            <a:off x="5964464" y="3200586"/>
            <a:ext cx="1270238" cy="369332"/>
          </a:xfrm>
          <a:prstGeom prst="rect">
            <a:avLst/>
          </a:prstGeom>
          <a:noFill/>
        </p:spPr>
        <p:txBody>
          <a:bodyPr wrap="square" rtlCol="0">
            <a:spAutoFit/>
          </a:bodyPr>
          <a:lstStyle/>
          <a:p>
            <a:r>
              <a:rPr lang="en-GB"/>
              <a:t>Often:</a:t>
            </a:r>
          </a:p>
        </p:txBody>
      </p:sp>
      <p:sp>
        <p:nvSpPr>
          <p:cNvPr id="128" name="TextBox 127">
            <a:extLst>
              <a:ext uri="{FF2B5EF4-FFF2-40B4-BE49-F238E27FC236}">
                <a16:creationId xmlns:a16="http://schemas.microsoft.com/office/drawing/2014/main" id="{09A07CEA-516E-4156-B0FA-05AA2C9ABA39}"/>
              </a:ext>
            </a:extLst>
          </p:cNvPr>
          <p:cNvSpPr txBox="1"/>
          <p:nvPr/>
        </p:nvSpPr>
        <p:spPr>
          <a:xfrm>
            <a:off x="5935546" y="1581890"/>
            <a:ext cx="4754949" cy="646331"/>
          </a:xfrm>
          <a:prstGeom prst="rect">
            <a:avLst/>
          </a:prstGeom>
          <a:noFill/>
        </p:spPr>
        <p:txBody>
          <a:bodyPr wrap="square" rtlCol="0">
            <a:spAutoFit/>
          </a:bodyPr>
          <a:lstStyle/>
          <a:p>
            <a:r>
              <a:rPr lang="en-GB" sz="3600" b="1" u="sng">
                <a:latin typeface="+mj-lt"/>
              </a:rPr>
              <a:t>How do we find f(x)?</a:t>
            </a:r>
          </a:p>
        </p:txBody>
      </p:sp>
      <p:sp>
        <p:nvSpPr>
          <p:cNvPr id="131" name="Oval 130">
            <a:extLst>
              <a:ext uri="{FF2B5EF4-FFF2-40B4-BE49-F238E27FC236}">
                <a16:creationId xmlns:a16="http://schemas.microsoft.com/office/drawing/2014/main" id="{DAA097E4-B8E7-4FBC-87D0-E4C3C8B50497}"/>
              </a:ext>
            </a:extLst>
          </p:cNvPr>
          <p:cNvSpPr/>
          <p:nvPr/>
        </p:nvSpPr>
        <p:spPr>
          <a:xfrm>
            <a:off x="3823851" y="2678279"/>
            <a:ext cx="249684" cy="2387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Titre 1">
            <a:extLst>
              <a:ext uri="{FF2B5EF4-FFF2-40B4-BE49-F238E27FC236}">
                <a16:creationId xmlns:a16="http://schemas.microsoft.com/office/drawing/2014/main" id="{6D38D4D2-EC27-45B6-BA7A-04FE9868151F}"/>
              </a:ext>
            </a:extLst>
          </p:cNvPr>
          <p:cNvSpPr txBox="1">
            <a:spLocks/>
          </p:cNvSpPr>
          <p:nvPr/>
        </p:nvSpPr>
        <p:spPr>
          <a:xfrm>
            <a:off x="764648" y="447260"/>
            <a:ext cx="4992624"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atin typeface="Goudy Old Style" panose="02020502050305020303" pitchFamily="18" charset="77"/>
              </a:rPr>
              <a:t>PSO-NN</a:t>
            </a:r>
            <a:endParaRPr lang="en-US">
              <a:latin typeface="Goudy Old Style" panose="02020502050305020303" pitchFamily="18" charset="77"/>
            </a:endParaRPr>
          </a:p>
        </p:txBody>
      </p:sp>
    </p:spTree>
    <p:extLst>
      <p:ext uri="{BB962C8B-B14F-4D97-AF65-F5344CB8AC3E}">
        <p14:creationId xmlns:p14="http://schemas.microsoft.com/office/powerpoint/2010/main" val="14060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79" grpId="0"/>
      <p:bldP spid="80" grpId="0"/>
      <p:bldP spid="81" grpId="0" animBg="1"/>
      <p:bldP spid="82" grpId="0" animBg="1"/>
      <p:bldP spid="83" grpId="0" animBg="1"/>
      <p:bldP spid="84" grpId="0" animBg="1"/>
      <p:bldP spid="85" grpId="0" animBg="1"/>
      <p:bldP spid="86" grpId="0" animBg="1"/>
      <p:bldP spid="87" grpId="0" animBg="1"/>
      <p:bldP spid="88" grpId="0" animBg="1"/>
      <p:bldP spid="89" grpId="0" animBg="1"/>
      <p:bldP spid="114" grpId="0"/>
      <p:bldP spid="115" grpId="0"/>
      <p:bldP spid="116" grpId="0" animBg="1"/>
      <p:bldP spid="117" grpId="0"/>
      <p:bldP spid="128" grpId="0"/>
      <p:bldP spid="1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8F8AAD86-7801-4164-AF9F-FF632235C5AC}"/>
              </a:ext>
            </a:extLst>
          </p:cNvPr>
          <p:cNvGrpSpPr/>
          <p:nvPr/>
        </p:nvGrpSpPr>
        <p:grpSpPr>
          <a:xfrm>
            <a:off x="909457" y="3174656"/>
            <a:ext cx="10051349" cy="685734"/>
            <a:chOff x="909457" y="3174656"/>
            <a:chExt cx="10051349" cy="685734"/>
          </a:xfrm>
        </p:grpSpPr>
        <p:sp>
          <p:nvSpPr>
            <p:cNvPr id="140" name="Rectangle: Rounded Corners 139">
              <a:extLst>
                <a:ext uri="{FF2B5EF4-FFF2-40B4-BE49-F238E27FC236}">
                  <a16:creationId xmlns:a16="http://schemas.microsoft.com/office/drawing/2014/main" id="{0151DDB1-754B-478D-B85F-099EB5579D30}"/>
                </a:ext>
              </a:extLst>
            </p:cNvPr>
            <p:cNvSpPr/>
            <p:nvPr/>
          </p:nvSpPr>
          <p:spPr>
            <a:xfrm>
              <a:off x="2165664"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sp>
          <p:nvSpPr>
            <p:cNvPr id="141" name="Rectangle: Rounded Corners 140">
              <a:extLst>
                <a:ext uri="{FF2B5EF4-FFF2-40B4-BE49-F238E27FC236}">
                  <a16:creationId xmlns:a16="http://schemas.microsoft.com/office/drawing/2014/main" id="{62261668-2F8E-4BD7-9693-8FB078A8119E}"/>
                </a:ext>
              </a:extLst>
            </p:cNvPr>
            <p:cNvSpPr/>
            <p:nvPr/>
          </p:nvSpPr>
          <p:spPr>
            <a:xfrm>
              <a:off x="2426056"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42" name="Rectangle: Rounded Corners 141">
              <a:extLst>
                <a:ext uri="{FF2B5EF4-FFF2-40B4-BE49-F238E27FC236}">
                  <a16:creationId xmlns:a16="http://schemas.microsoft.com/office/drawing/2014/main" id="{3D4B380E-CD79-477C-81D4-86E041F6694D}"/>
                </a:ext>
              </a:extLst>
            </p:cNvPr>
            <p:cNvSpPr/>
            <p:nvPr/>
          </p:nvSpPr>
          <p:spPr>
            <a:xfrm>
              <a:off x="2686448" y="342867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1</a:t>
              </a:r>
            </a:p>
          </p:txBody>
        </p:sp>
        <p:sp>
          <p:nvSpPr>
            <p:cNvPr id="143" name="Rectangle: Rounded Corners 142">
              <a:extLst>
                <a:ext uri="{FF2B5EF4-FFF2-40B4-BE49-F238E27FC236}">
                  <a16:creationId xmlns:a16="http://schemas.microsoft.com/office/drawing/2014/main" id="{821C1A55-E27D-466F-B04C-AC7F95000C28}"/>
                </a:ext>
              </a:extLst>
            </p:cNvPr>
            <p:cNvSpPr/>
            <p:nvPr/>
          </p:nvSpPr>
          <p:spPr>
            <a:xfrm>
              <a:off x="2946839"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0</a:t>
              </a:r>
            </a:p>
          </p:txBody>
        </p:sp>
        <p:sp>
          <p:nvSpPr>
            <p:cNvPr id="144" name="Rectangle: Rounded Corners 143">
              <a:extLst>
                <a:ext uri="{FF2B5EF4-FFF2-40B4-BE49-F238E27FC236}">
                  <a16:creationId xmlns:a16="http://schemas.microsoft.com/office/drawing/2014/main" id="{9FFB6AFA-D08E-438E-85CF-C9EFEEDB276B}"/>
                </a:ext>
              </a:extLst>
            </p:cNvPr>
            <p:cNvSpPr/>
            <p:nvPr/>
          </p:nvSpPr>
          <p:spPr>
            <a:xfrm>
              <a:off x="3209527"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45" name="Rectangle: Rounded Corners 144">
              <a:extLst>
                <a:ext uri="{FF2B5EF4-FFF2-40B4-BE49-F238E27FC236}">
                  <a16:creationId xmlns:a16="http://schemas.microsoft.com/office/drawing/2014/main" id="{B93E6912-8CDC-4475-A568-8743538F8F3B}"/>
                </a:ext>
              </a:extLst>
            </p:cNvPr>
            <p:cNvSpPr/>
            <p:nvPr/>
          </p:nvSpPr>
          <p:spPr>
            <a:xfrm>
              <a:off x="3472688"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sp>
          <p:nvSpPr>
            <p:cNvPr id="146" name="Rectangle: Rounded Corners 145">
              <a:extLst>
                <a:ext uri="{FF2B5EF4-FFF2-40B4-BE49-F238E27FC236}">
                  <a16:creationId xmlns:a16="http://schemas.microsoft.com/office/drawing/2014/main" id="{878A7B82-60BD-4306-890D-D011992D1A20}"/>
                </a:ext>
              </a:extLst>
            </p:cNvPr>
            <p:cNvSpPr/>
            <p:nvPr/>
          </p:nvSpPr>
          <p:spPr>
            <a:xfrm>
              <a:off x="3731755" y="342867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147" name="Rectangle: Rounded Corners 146">
              <a:extLst>
                <a:ext uri="{FF2B5EF4-FFF2-40B4-BE49-F238E27FC236}">
                  <a16:creationId xmlns:a16="http://schemas.microsoft.com/office/drawing/2014/main" id="{48C35E1A-7BBF-4B3A-A7DD-930D5E785A93}"/>
                </a:ext>
              </a:extLst>
            </p:cNvPr>
            <p:cNvSpPr/>
            <p:nvPr/>
          </p:nvSpPr>
          <p:spPr>
            <a:xfrm>
              <a:off x="3988405" y="342415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7</a:t>
              </a:r>
            </a:p>
          </p:txBody>
        </p:sp>
        <p:sp>
          <p:nvSpPr>
            <p:cNvPr id="148" name="Rectangle: Rounded Corners 147">
              <a:extLst>
                <a:ext uri="{FF2B5EF4-FFF2-40B4-BE49-F238E27FC236}">
                  <a16:creationId xmlns:a16="http://schemas.microsoft.com/office/drawing/2014/main" id="{40B0CC5C-9DC0-4C43-A6A4-C7D7238F8712}"/>
                </a:ext>
              </a:extLst>
            </p:cNvPr>
            <p:cNvSpPr/>
            <p:nvPr/>
          </p:nvSpPr>
          <p:spPr>
            <a:xfrm>
              <a:off x="4251566" y="342415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a:t>
              </a:r>
            </a:p>
          </p:txBody>
        </p:sp>
        <p:sp>
          <p:nvSpPr>
            <p:cNvPr id="149" name="Rectangle: Rounded Corners 148">
              <a:extLst>
                <a:ext uri="{FF2B5EF4-FFF2-40B4-BE49-F238E27FC236}">
                  <a16:creationId xmlns:a16="http://schemas.microsoft.com/office/drawing/2014/main" id="{2AB41606-6B01-400F-B81D-78AC9A614C0B}"/>
                </a:ext>
              </a:extLst>
            </p:cNvPr>
            <p:cNvSpPr/>
            <p:nvPr/>
          </p:nvSpPr>
          <p:spPr>
            <a:xfrm>
              <a:off x="4509188" y="342415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50" name="Rectangle: Rounded Corners 149">
              <a:extLst>
                <a:ext uri="{FF2B5EF4-FFF2-40B4-BE49-F238E27FC236}">
                  <a16:creationId xmlns:a16="http://schemas.microsoft.com/office/drawing/2014/main" id="{1FBB6858-6028-4ADA-832D-7682EA7DAF8B}"/>
                </a:ext>
              </a:extLst>
            </p:cNvPr>
            <p:cNvSpPr/>
            <p:nvPr/>
          </p:nvSpPr>
          <p:spPr>
            <a:xfrm>
              <a:off x="4769579" y="342415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9</a:t>
              </a:r>
            </a:p>
          </p:txBody>
        </p:sp>
        <p:sp>
          <p:nvSpPr>
            <p:cNvPr id="151" name="Rectangle: Rounded Corners 150">
              <a:extLst>
                <a:ext uri="{FF2B5EF4-FFF2-40B4-BE49-F238E27FC236}">
                  <a16:creationId xmlns:a16="http://schemas.microsoft.com/office/drawing/2014/main" id="{7C7BAB4F-9797-42F9-95FB-F28943D70007}"/>
                </a:ext>
              </a:extLst>
            </p:cNvPr>
            <p:cNvSpPr/>
            <p:nvPr/>
          </p:nvSpPr>
          <p:spPr>
            <a:xfrm>
              <a:off x="5029971" y="343292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152" name="Rectangle: Rounded Corners 151">
              <a:extLst>
                <a:ext uri="{FF2B5EF4-FFF2-40B4-BE49-F238E27FC236}">
                  <a16:creationId xmlns:a16="http://schemas.microsoft.com/office/drawing/2014/main" id="{37EA2C45-8910-4F20-9947-16B49BE95BE9}"/>
                </a:ext>
              </a:extLst>
            </p:cNvPr>
            <p:cNvSpPr/>
            <p:nvPr/>
          </p:nvSpPr>
          <p:spPr>
            <a:xfrm>
              <a:off x="5293132" y="343292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153" name="Rectangle: Rounded Corners 152">
              <a:extLst>
                <a:ext uri="{FF2B5EF4-FFF2-40B4-BE49-F238E27FC236}">
                  <a16:creationId xmlns:a16="http://schemas.microsoft.com/office/drawing/2014/main" id="{B0C00200-A4C9-46CB-B609-EBB9099533C2}"/>
                </a:ext>
              </a:extLst>
            </p:cNvPr>
            <p:cNvSpPr/>
            <p:nvPr/>
          </p:nvSpPr>
          <p:spPr>
            <a:xfrm>
              <a:off x="5554496" y="343693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a:t>
              </a:r>
            </a:p>
          </p:txBody>
        </p:sp>
        <p:sp>
          <p:nvSpPr>
            <p:cNvPr id="154" name="Rectangle: Rounded Corners 153">
              <a:extLst>
                <a:ext uri="{FF2B5EF4-FFF2-40B4-BE49-F238E27FC236}">
                  <a16:creationId xmlns:a16="http://schemas.microsoft.com/office/drawing/2014/main" id="{435645FD-5A95-456D-8BD1-776DB9B1BBA7}"/>
                </a:ext>
              </a:extLst>
            </p:cNvPr>
            <p:cNvSpPr/>
            <p:nvPr/>
          </p:nvSpPr>
          <p:spPr>
            <a:xfrm>
              <a:off x="5815466" y="344070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6</a:t>
              </a:r>
            </a:p>
          </p:txBody>
        </p:sp>
        <p:sp>
          <p:nvSpPr>
            <p:cNvPr id="155" name="Rectangle: Rounded Corners 154">
              <a:extLst>
                <a:ext uri="{FF2B5EF4-FFF2-40B4-BE49-F238E27FC236}">
                  <a16:creationId xmlns:a16="http://schemas.microsoft.com/office/drawing/2014/main" id="{62385018-6040-4A9A-9683-DBE6D45F23FA}"/>
                </a:ext>
              </a:extLst>
            </p:cNvPr>
            <p:cNvSpPr/>
            <p:nvPr/>
          </p:nvSpPr>
          <p:spPr>
            <a:xfrm>
              <a:off x="6071536" y="344070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56" name="Rectangle: Rounded Corners 155">
              <a:extLst>
                <a:ext uri="{FF2B5EF4-FFF2-40B4-BE49-F238E27FC236}">
                  <a16:creationId xmlns:a16="http://schemas.microsoft.com/office/drawing/2014/main" id="{51D06DA2-A2C0-402D-82BB-48534EA2E83A}"/>
                </a:ext>
              </a:extLst>
            </p:cNvPr>
            <p:cNvSpPr/>
            <p:nvPr/>
          </p:nvSpPr>
          <p:spPr>
            <a:xfrm>
              <a:off x="6336809" y="344070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sp>
          <p:nvSpPr>
            <p:cNvPr id="157" name="Rectangle: Rounded Corners 156">
              <a:extLst>
                <a:ext uri="{FF2B5EF4-FFF2-40B4-BE49-F238E27FC236}">
                  <a16:creationId xmlns:a16="http://schemas.microsoft.com/office/drawing/2014/main" id="{4CAA4DB6-4179-4190-96A3-F44F875E33F8}"/>
                </a:ext>
              </a:extLst>
            </p:cNvPr>
            <p:cNvSpPr/>
            <p:nvPr/>
          </p:nvSpPr>
          <p:spPr>
            <a:xfrm>
              <a:off x="6596535" y="3446963"/>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a:t>
              </a:r>
            </a:p>
          </p:txBody>
        </p:sp>
        <p:sp>
          <p:nvSpPr>
            <p:cNvPr id="158" name="Rectangle: Rounded Corners 157">
              <a:extLst>
                <a:ext uri="{FF2B5EF4-FFF2-40B4-BE49-F238E27FC236}">
                  <a16:creationId xmlns:a16="http://schemas.microsoft.com/office/drawing/2014/main" id="{B061F0DC-B980-43F9-9F85-CF5A4D5C99DA}"/>
                </a:ext>
              </a:extLst>
            </p:cNvPr>
            <p:cNvSpPr/>
            <p:nvPr/>
          </p:nvSpPr>
          <p:spPr>
            <a:xfrm>
              <a:off x="6856926" y="3450036"/>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7</a:t>
              </a:r>
            </a:p>
          </p:txBody>
        </p:sp>
        <p:sp>
          <p:nvSpPr>
            <p:cNvPr id="159" name="Rectangle: Rounded Corners 158">
              <a:extLst>
                <a:ext uri="{FF2B5EF4-FFF2-40B4-BE49-F238E27FC236}">
                  <a16:creationId xmlns:a16="http://schemas.microsoft.com/office/drawing/2014/main" id="{D43FF294-4058-4E07-9B21-A08C682BA4A2}"/>
                </a:ext>
              </a:extLst>
            </p:cNvPr>
            <p:cNvSpPr/>
            <p:nvPr/>
          </p:nvSpPr>
          <p:spPr>
            <a:xfrm>
              <a:off x="7118290"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8</a:t>
              </a:r>
            </a:p>
          </p:txBody>
        </p:sp>
        <p:sp>
          <p:nvSpPr>
            <p:cNvPr id="160" name="Rectangle: Rounded Corners 159">
              <a:extLst>
                <a:ext uri="{FF2B5EF4-FFF2-40B4-BE49-F238E27FC236}">
                  <a16:creationId xmlns:a16="http://schemas.microsoft.com/office/drawing/2014/main" id="{49327274-B95F-46D4-AFD7-FB9196DCC029}"/>
                </a:ext>
              </a:extLst>
            </p:cNvPr>
            <p:cNvSpPr/>
            <p:nvPr/>
          </p:nvSpPr>
          <p:spPr>
            <a:xfrm>
              <a:off x="7379154"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9</a:t>
              </a:r>
            </a:p>
          </p:txBody>
        </p:sp>
        <p:sp>
          <p:nvSpPr>
            <p:cNvPr id="161" name="Rectangle: Rounded Corners 160">
              <a:extLst>
                <a:ext uri="{FF2B5EF4-FFF2-40B4-BE49-F238E27FC236}">
                  <a16:creationId xmlns:a16="http://schemas.microsoft.com/office/drawing/2014/main" id="{69E0F541-C004-476D-8909-981862E86062}"/>
                </a:ext>
              </a:extLst>
            </p:cNvPr>
            <p:cNvSpPr/>
            <p:nvPr/>
          </p:nvSpPr>
          <p:spPr>
            <a:xfrm>
              <a:off x="7639633"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8</a:t>
              </a:r>
            </a:p>
          </p:txBody>
        </p:sp>
        <p:sp>
          <p:nvSpPr>
            <p:cNvPr id="162" name="Rectangle: Rounded Corners 161">
              <a:extLst>
                <a:ext uri="{FF2B5EF4-FFF2-40B4-BE49-F238E27FC236}">
                  <a16:creationId xmlns:a16="http://schemas.microsoft.com/office/drawing/2014/main" id="{AF7336EB-094E-49F0-BD52-63B5C41CB8E8}"/>
                </a:ext>
              </a:extLst>
            </p:cNvPr>
            <p:cNvSpPr/>
            <p:nvPr/>
          </p:nvSpPr>
          <p:spPr>
            <a:xfrm>
              <a:off x="7899938"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0</a:t>
              </a:r>
            </a:p>
          </p:txBody>
        </p:sp>
        <p:sp>
          <p:nvSpPr>
            <p:cNvPr id="163" name="Rectangle: Rounded Corners 162">
              <a:extLst>
                <a:ext uri="{FF2B5EF4-FFF2-40B4-BE49-F238E27FC236}">
                  <a16:creationId xmlns:a16="http://schemas.microsoft.com/office/drawing/2014/main" id="{B2C5C6EB-B273-4C28-9346-5A09E60DA45A}"/>
                </a:ext>
              </a:extLst>
            </p:cNvPr>
            <p:cNvSpPr/>
            <p:nvPr/>
          </p:nvSpPr>
          <p:spPr>
            <a:xfrm>
              <a:off x="8160243"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0</a:t>
              </a:r>
            </a:p>
          </p:txBody>
        </p:sp>
        <p:sp>
          <p:nvSpPr>
            <p:cNvPr id="164" name="Rectangle: Rounded Corners 163">
              <a:extLst>
                <a:ext uri="{FF2B5EF4-FFF2-40B4-BE49-F238E27FC236}">
                  <a16:creationId xmlns:a16="http://schemas.microsoft.com/office/drawing/2014/main" id="{9EEC46F2-8626-4526-AF4A-0AAF9AA192EB}"/>
                </a:ext>
              </a:extLst>
            </p:cNvPr>
            <p:cNvSpPr/>
            <p:nvPr/>
          </p:nvSpPr>
          <p:spPr>
            <a:xfrm>
              <a:off x="8420720"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1</a:t>
              </a:r>
            </a:p>
          </p:txBody>
        </p:sp>
        <p:sp>
          <p:nvSpPr>
            <p:cNvPr id="165" name="Rectangle: Rounded Corners 164">
              <a:extLst>
                <a:ext uri="{FF2B5EF4-FFF2-40B4-BE49-F238E27FC236}">
                  <a16:creationId xmlns:a16="http://schemas.microsoft.com/office/drawing/2014/main" id="{8D40A3D4-6E31-45C0-902D-D45B348EFFEC}"/>
                </a:ext>
              </a:extLst>
            </p:cNvPr>
            <p:cNvSpPr/>
            <p:nvPr/>
          </p:nvSpPr>
          <p:spPr>
            <a:xfrm>
              <a:off x="8675451"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66" name="Rectangle: Rounded Corners 165">
              <a:extLst>
                <a:ext uri="{FF2B5EF4-FFF2-40B4-BE49-F238E27FC236}">
                  <a16:creationId xmlns:a16="http://schemas.microsoft.com/office/drawing/2014/main" id="{16612F08-5686-49CF-A44C-4B4D174CCB6D}"/>
                </a:ext>
              </a:extLst>
            </p:cNvPr>
            <p:cNvSpPr/>
            <p:nvPr/>
          </p:nvSpPr>
          <p:spPr>
            <a:xfrm>
              <a:off x="8935842" y="345611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sp>
          <p:nvSpPr>
            <p:cNvPr id="167" name="Rectangle: Rounded Corners 166">
              <a:extLst>
                <a:ext uri="{FF2B5EF4-FFF2-40B4-BE49-F238E27FC236}">
                  <a16:creationId xmlns:a16="http://schemas.microsoft.com/office/drawing/2014/main" id="{2F9E3D37-A88B-40E9-BEE1-E4122A709636}"/>
                </a:ext>
              </a:extLst>
            </p:cNvPr>
            <p:cNvSpPr/>
            <p:nvPr/>
          </p:nvSpPr>
          <p:spPr>
            <a:xfrm>
              <a:off x="9196234"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168" name="Rectangle: Rounded Corners 167">
              <a:extLst>
                <a:ext uri="{FF2B5EF4-FFF2-40B4-BE49-F238E27FC236}">
                  <a16:creationId xmlns:a16="http://schemas.microsoft.com/office/drawing/2014/main" id="{74966F13-AA83-4BAF-A4C0-3BA373C18899}"/>
                </a:ext>
              </a:extLst>
            </p:cNvPr>
            <p:cNvSpPr/>
            <p:nvPr/>
          </p:nvSpPr>
          <p:spPr>
            <a:xfrm>
              <a:off x="9458922"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69" name="Rectangle: Rounded Corners 168">
              <a:extLst>
                <a:ext uri="{FF2B5EF4-FFF2-40B4-BE49-F238E27FC236}">
                  <a16:creationId xmlns:a16="http://schemas.microsoft.com/office/drawing/2014/main" id="{B06A2F89-3C7C-426F-8352-8A8BDF251BCD}"/>
                </a:ext>
              </a:extLst>
            </p:cNvPr>
            <p:cNvSpPr/>
            <p:nvPr/>
          </p:nvSpPr>
          <p:spPr>
            <a:xfrm>
              <a:off x="9724974"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a:t>
              </a:r>
            </a:p>
          </p:txBody>
        </p:sp>
        <p:sp>
          <p:nvSpPr>
            <p:cNvPr id="170" name="Rectangle: Rounded Corners 169">
              <a:extLst>
                <a:ext uri="{FF2B5EF4-FFF2-40B4-BE49-F238E27FC236}">
                  <a16:creationId xmlns:a16="http://schemas.microsoft.com/office/drawing/2014/main" id="{4842B6B6-BE53-439C-8015-43278844F809}"/>
                </a:ext>
              </a:extLst>
            </p:cNvPr>
            <p:cNvSpPr/>
            <p:nvPr/>
          </p:nvSpPr>
          <p:spPr>
            <a:xfrm>
              <a:off x="9994010"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7</a:t>
              </a:r>
            </a:p>
          </p:txBody>
        </p:sp>
        <p:sp>
          <p:nvSpPr>
            <p:cNvPr id="171" name="Rectangle: Rounded Corners 170">
              <a:extLst>
                <a:ext uri="{FF2B5EF4-FFF2-40B4-BE49-F238E27FC236}">
                  <a16:creationId xmlns:a16="http://schemas.microsoft.com/office/drawing/2014/main" id="{C35AB607-009F-4E78-99D3-49A3AA8EF53B}"/>
                </a:ext>
              </a:extLst>
            </p:cNvPr>
            <p:cNvSpPr/>
            <p:nvPr/>
          </p:nvSpPr>
          <p:spPr>
            <a:xfrm>
              <a:off x="10255443" y="346218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172" name="TextBox 171">
              <a:extLst>
                <a:ext uri="{FF2B5EF4-FFF2-40B4-BE49-F238E27FC236}">
                  <a16:creationId xmlns:a16="http://schemas.microsoft.com/office/drawing/2014/main" id="{52F1D814-00C2-4E4F-978A-0A20F158E7C4}"/>
                </a:ext>
              </a:extLst>
            </p:cNvPr>
            <p:cNvSpPr txBox="1"/>
            <p:nvPr/>
          </p:nvSpPr>
          <p:spPr>
            <a:xfrm>
              <a:off x="909457" y="3174656"/>
              <a:ext cx="1356663" cy="646331"/>
            </a:xfrm>
            <a:prstGeom prst="rect">
              <a:avLst/>
            </a:prstGeom>
            <a:noFill/>
          </p:spPr>
          <p:txBody>
            <a:bodyPr wrap="square" rtlCol="0">
              <a:spAutoFit/>
            </a:bodyPr>
            <a:lstStyle/>
            <a:p>
              <a:pPr algn="r"/>
              <a:r>
                <a:rPr lang="en-GB" sz="3600" b="1">
                  <a:latin typeface="+mj-lt"/>
                </a:rPr>
                <a:t>x</a:t>
              </a:r>
              <a:r>
                <a:rPr lang="en-GB" sz="3600">
                  <a:latin typeface="+mj-lt"/>
                </a:rPr>
                <a:t> = [</a:t>
              </a:r>
            </a:p>
          </p:txBody>
        </p:sp>
        <p:sp>
          <p:nvSpPr>
            <p:cNvPr id="173" name="TextBox 172">
              <a:extLst>
                <a:ext uri="{FF2B5EF4-FFF2-40B4-BE49-F238E27FC236}">
                  <a16:creationId xmlns:a16="http://schemas.microsoft.com/office/drawing/2014/main" id="{9CB28720-DFB8-43AF-BFDC-0A587B1F6DB2}"/>
                </a:ext>
              </a:extLst>
            </p:cNvPr>
            <p:cNvSpPr txBox="1"/>
            <p:nvPr/>
          </p:nvSpPr>
          <p:spPr>
            <a:xfrm>
              <a:off x="10391124" y="3214059"/>
              <a:ext cx="569682" cy="646331"/>
            </a:xfrm>
            <a:prstGeom prst="rect">
              <a:avLst/>
            </a:prstGeom>
            <a:noFill/>
          </p:spPr>
          <p:txBody>
            <a:bodyPr wrap="square" rtlCol="0">
              <a:spAutoFit/>
            </a:bodyPr>
            <a:lstStyle/>
            <a:p>
              <a:r>
                <a:rPr lang="en-GB" sz="3600">
                  <a:latin typeface="+mj-lt"/>
                </a:rPr>
                <a:t>]</a:t>
              </a:r>
            </a:p>
          </p:txBody>
        </p:sp>
      </p:grpSp>
    </p:spTree>
    <p:extLst>
      <p:ext uri="{BB962C8B-B14F-4D97-AF65-F5344CB8AC3E}">
        <p14:creationId xmlns:p14="http://schemas.microsoft.com/office/powerpoint/2010/main" val="41524095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25E-6 -2.96296E-6 L -0.03464 -0.36018 " pathEditMode="relative" rAng="0" ptsTypes="AA">
                                      <p:cBhvr>
                                        <p:cTn id="6" dur="1000" fill="hold"/>
                                        <p:tgtEl>
                                          <p:spTgt spid="139"/>
                                        </p:tgtEl>
                                        <p:attrNameLst>
                                          <p:attrName>ppt_x</p:attrName>
                                          <p:attrName>ppt_y</p:attrName>
                                        </p:attrNameLst>
                                      </p:cBhvr>
                                      <p:rCtr x="-1732" y="-18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Image Classification with Convolutional Neural Networks">
            <a:extLst>
              <a:ext uri="{FF2B5EF4-FFF2-40B4-BE49-F238E27FC236}">
                <a16:creationId xmlns:a16="http://schemas.microsoft.com/office/drawing/2014/main" id="{AFCBC19D-A29B-4B47-8407-1240011A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988" y="1729424"/>
            <a:ext cx="7105650" cy="4647246"/>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Rounded Corners 120">
            <a:extLst>
              <a:ext uri="{FF2B5EF4-FFF2-40B4-BE49-F238E27FC236}">
                <a16:creationId xmlns:a16="http://schemas.microsoft.com/office/drawing/2014/main" id="{3958599F-EAD6-4763-8789-FCD8594D20D4}"/>
              </a:ext>
            </a:extLst>
          </p:cNvPr>
          <p:cNvSpPr/>
          <p:nvPr/>
        </p:nvSpPr>
        <p:spPr>
          <a:xfrm>
            <a:off x="1745336"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sp>
        <p:nvSpPr>
          <p:cNvPr id="125" name="Rectangle: Rounded Corners 124">
            <a:extLst>
              <a:ext uri="{FF2B5EF4-FFF2-40B4-BE49-F238E27FC236}">
                <a16:creationId xmlns:a16="http://schemas.microsoft.com/office/drawing/2014/main" id="{5F0BCA58-068C-443C-8269-237ACB4F570E}"/>
              </a:ext>
            </a:extLst>
          </p:cNvPr>
          <p:cNvSpPr/>
          <p:nvPr/>
        </p:nvSpPr>
        <p:spPr>
          <a:xfrm>
            <a:off x="2005728"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26" name="Rectangle: Rounded Corners 125">
            <a:extLst>
              <a:ext uri="{FF2B5EF4-FFF2-40B4-BE49-F238E27FC236}">
                <a16:creationId xmlns:a16="http://schemas.microsoft.com/office/drawing/2014/main" id="{27373EF8-2F9D-4B87-B9B9-24845468D14F}"/>
              </a:ext>
            </a:extLst>
          </p:cNvPr>
          <p:cNvSpPr/>
          <p:nvPr/>
        </p:nvSpPr>
        <p:spPr>
          <a:xfrm>
            <a:off x="2266120" y="95781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1</a:t>
            </a:r>
          </a:p>
        </p:txBody>
      </p:sp>
      <p:sp>
        <p:nvSpPr>
          <p:cNvPr id="127" name="Rectangle: Rounded Corners 126">
            <a:extLst>
              <a:ext uri="{FF2B5EF4-FFF2-40B4-BE49-F238E27FC236}">
                <a16:creationId xmlns:a16="http://schemas.microsoft.com/office/drawing/2014/main" id="{537F2B54-9FBD-4A40-8E61-2759527E21EA}"/>
              </a:ext>
            </a:extLst>
          </p:cNvPr>
          <p:cNvSpPr/>
          <p:nvPr/>
        </p:nvSpPr>
        <p:spPr>
          <a:xfrm>
            <a:off x="2526511"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0</a:t>
            </a:r>
          </a:p>
        </p:txBody>
      </p:sp>
      <p:sp>
        <p:nvSpPr>
          <p:cNvPr id="128" name="Rectangle: Rounded Corners 127">
            <a:extLst>
              <a:ext uri="{FF2B5EF4-FFF2-40B4-BE49-F238E27FC236}">
                <a16:creationId xmlns:a16="http://schemas.microsoft.com/office/drawing/2014/main" id="{D7831479-CE29-4550-94AF-7DE3D9EF8AA7}"/>
              </a:ext>
            </a:extLst>
          </p:cNvPr>
          <p:cNvSpPr/>
          <p:nvPr/>
        </p:nvSpPr>
        <p:spPr>
          <a:xfrm>
            <a:off x="2789199"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29" name="Rectangle: Rounded Corners 128">
            <a:extLst>
              <a:ext uri="{FF2B5EF4-FFF2-40B4-BE49-F238E27FC236}">
                <a16:creationId xmlns:a16="http://schemas.microsoft.com/office/drawing/2014/main" id="{1BEEB940-3FDA-47EC-A274-6DAB72D8E213}"/>
              </a:ext>
            </a:extLst>
          </p:cNvPr>
          <p:cNvSpPr/>
          <p:nvPr/>
        </p:nvSpPr>
        <p:spPr>
          <a:xfrm>
            <a:off x="3052360"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sp>
        <p:nvSpPr>
          <p:cNvPr id="130" name="Rectangle: Rounded Corners 129">
            <a:extLst>
              <a:ext uri="{FF2B5EF4-FFF2-40B4-BE49-F238E27FC236}">
                <a16:creationId xmlns:a16="http://schemas.microsoft.com/office/drawing/2014/main" id="{5BFF779D-2898-452D-A379-D619287B8D99}"/>
              </a:ext>
            </a:extLst>
          </p:cNvPr>
          <p:cNvSpPr/>
          <p:nvPr/>
        </p:nvSpPr>
        <p:spPr>
          <a:xfrm>
            <a:off x="3311427" y="957812"/>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131" name="Rectangle: Rounded Corners 130">
            <a:extLst>
              <a:ext uri="{FF2B5EF4-FFF2-40B4-BE49-F238E27FC236}">
                <a16:creationId xmlns:a16="http://schemas.microsoft.com/office/drawing/2014/main" id="{D4598A54-2CB6-4390-AE19-1B83013AC692}"/>
              </a:ext>
            </a:extLst>
          </p:cNvPr>
          <p:cNvSpPr/>
          <p:nvPr/>
        </p:nvSpPr>
        <p:spPr>
          <a:xfrm>
            <a:off x="3568077" y="95329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7</a:t>
            </a:r>
          </a:p>
        </p:txBody>
      </p:sp>
      <p:sp>
        <p:nvSpPr>
          <p:cNvPr id="132" name="Rectangle: Rounded Corners 131">
            <a:extLst>
              <a:ext uri="{FF2B5EF4-FFF2-40B4-BE49-F238E27FC236}">
                <a16:creationId xmlns:a16="http://schemas.microsoft.com/office/drawing/2014/main" id="{8629796F-E407-46E9-A029-88A9ADE72FAC}"/>
              </a:ext>
            </a:extLst>
          </p:cNvPr>
          <p:cNvSpPr/>
          <p:nvPr/>
        </p:nvSpPr>
        <p:spPr>
          <a:xfrm>
            <a:off x="3831238" y="95329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a:t>
            </a:r>
          </a:p>
        </p:txBody>
      </p:sp>
      <p:sp>
        <p:nvSpPr>
          <p:cNvPr id="133" name="Rectangle: Rounded Corners 132">
            <a:extLst>
              <a:ext uri="{FF2B5EF4-FFF2-40B4-BE49-F238E27FC236}">
                <a16:creationId xmlns:a16="http://schemas.microsoft.com/office/drawing/2014/main" id="{B122DD14-6F48-4909-9D5D-E10D1C153542}"/>
              </a:ext>
            </a:extLst>
          </p:cNvPr>
          <p:cNvSpPr/>
          <p:nvPr/>
        </p:nvSpPr>
        <p:spPr>
          <a:xfrm>
            <a:off x="4088860" y="95329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34" name="Rectangle: Rounded Corners 133">
            <a:extLst>
              <a:ext uri="{FF2B5EF4-FFF2-40B4-BE49-F238E27FC236}">
                <a16:creationId xmlns:a16="http://schemas.microsoft.com/office/drawing/2014/main" id="{CB679054-32AC-417F-B968-A80C7CE2EBFA}"/>
              </a:ext>
            </a:extLst>
          </p:cNvPr>
          <p:cNvSpPr/>
          <p:nvPr/>
        </p:nvSpPr>
        <p:spPr>
          <a:xfrm>
            <a:off x="4349251" y="95329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9</a:t>
            </a:r>
          </a:p>
        </p:txBody>
      </p:sp>
      <p:sp>
        <p:nvSpPr>
          <p:cNvPr id="135" name="Rectangle: Rounded Corners 134">
            <a:extLst>
              <a:ext uri="{FF2B5EF4-FFF2-40B4-BE49-F238E27FC236}">
                <a16:creationId xmlns:a16="http://schemas.microsoft.com/office/drawing/2014/main" id="{BC052B41-C9B2-4E71-A0DC-2399BA95A6A4}"/>
              </a:ext>
            </a:extLst>
          </p:cNvPr>
          <p:cNvSpPr/>
          <p:nvPr/>
        </p:nvSpPr>
        <p:spPr>
          <a:xfrm>
            <a:off x="4609643" y="96206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136" name="Rectangle: Rounded Corners 135">
            <a:extLst>
              <a:ext uri="{FF2B5EF4-FFF2-40B4-BE49-F238E27FC236}">
                <a16:creationId xmlns:a16="http://schemas.microsoft.com/office/drawing/2014/main" id="{9D5DEAE8-B5C5-4C10-B47D-1E00A9CABE00}"/>
              </a:ext>
            </a:extLst>
          </p:cNvPr>
          <p:cNvSpPr/>
          <p:nvPr/>
        </p:nvSpPr>
        <p:spPr>
          <a:xfrm>
            <a:off x="4872804" y="962061"/>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137" name="Rectangle: Rounded Corners 136">
            <a:extLst>
              <a:ext uri="{FF2B5EF4-FFF2-40B4-BE49-F238E27FC236}">
                <a16:creationId xmlns:a16="http://schemas.microsoft.com/office/drawing/2014/main" id="{8D53AA06-A48A-423B-B5AC-EC64E094FF71}"/>
              </a:ext>
            </a:extLst>
          </p:cNvPr>
          <p:cNvSpPr/>
          <p:nvPr/>
        </p:nvSpPr>
        <p:spPr>
          <a:xfrm>
            <a:off x="5134168" y="96606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a:t>
            </a:r>
          </a:p>
        </p:txBody>
      </p:sp>
      <p:sp>
        <p:nvSpPr>
          <p:cNvPr id="138" name="Rectangle: Rounded Corners 137">
            <a:extLst>
              <a:ext uri="{FF2B5EF4-FFF2-40B4-BE49-F238E27FC236}">
                <a16:creationId xmlns:a16="http://schemas.microsoft.com/office/drawing/2014/main" id="{98DA976F-730C-4F58-AE9D-EE26D22C0EC3}"/>
              </a:ext>
            </a:extLst>
          </p:cNvPr>
          <p:cNvSpPr/>
          <p:nvPr/>
        </p:nvSpPr>
        <p:spPr>
          <a:xfrm>
            <a:off x="5395138" y="96983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6</a:t>
            </a:r>
          </a:p>
        </p:txBody>
      </p:sp>
      <p:sp>
        <p:nvSpPr>
          <p:cNvPr id="139" name="Rectangle: Rounded Corners 138">
            <a:extLst>
              <a:ext uri="{FF2B5EF4-FFF2-40B4-BE49-F238E27FC236}">
                <a16:creationId xmlns:a16="http://schemas.microsoft.com/office/drawing/2014/main" id="{78A9EEB1-3F11-4C1A-BD69-70BBC537193C}"/>
              </a:ext>
            </a:extLst>
          </p:cNvPr>
          <p:cNvSpPr/>
          <p:nvPr/>
        </p:nvSpPr>
        <p:spPr>
          <a:xfrm>
            <a:off x="5651208" y="96983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40" name="Rectangle: Rounded Corners 139">
            <a:extLst>
              <a:ext uri="{FF2B5EF4-FFF2-40B4-BE49-F238E27FC236}">
                <a16:creationId xmlns:a16="http://schemas.microsoft.com/office/drawing/2014/main" id="{3E02323E-5FDD-482A-BCAD-7CCB639F52D9}"/>
              </a:ext>
            </a:extLst>
          </p:cNvPr>
          <p:cNvSpPr/>
          <p:nvPr/>
        </p:nvSpPr>
        <p:spPr>
          <a:xfrm>
            <a:off x="5916481" y="96983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sp>
        <p:nvSpPr>
          <p:cNvPr id="141" name="Rectangle: Rounded Corners 140">
            <a:extLst>
              <a:ext uri="{FF2B5EF4-FFF2-40B4-BE49-F238E27FC236}">
                <a16:creationId xmlns:a16="http://schemas.microsoft.com/office/drawing/2014/main" id="{65375EF7-52FA-4CEB-95D5-AA9BA4522AD3}"/>
              </a:ext>
            </a:extLst>
          </p:cNvPr>
          <p:cNvSpPr/>
          <p:nvPr/>
        </p:nvSpPr>
        <p:spPr>
          <a:xfrm>
            <a:off x="6176207" y="976097"/>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a:t>
            </a:r>
          </a:p>
        </p:txBody>
      </p:sp>
      <p:sp>
        <p:nvSpPr>
          <p:cNvPr id="142" name="Rectangle: Rounded Corners 141">
            <a:extLst>
              <a:ext uri="{FF2B5EF4-FFF2-40B4-BE49-F238E27FC236}">
                <a16:creationId xmlns:a16="http://schemas.microsoft.com/office/drawing/2014/main" id="{6AB1D5B3-2617-424E-B228-556A5E1CA0EB}"/>
              </a:ext>
            </a:extLst>
          </p:cNvPr>
          <p:cNvSpPr/>
          <p:nvPr/>
        </p:nvSpPr>
        <p:spPr>
          <a:xfrm>
            <a:off x="6436598" y="979170"/>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7</a:t>
            </a:r>
          </a:p>
        </p:txBody>
      </p:sp>
      <p:sp>
        <p:nvSpPr>
          <p:cNvPr id="143" name="Rectangle: Rounded Corners 142">
            <a:extLst>
              <a:ext uri="{FF2B5EF4-FFF2-40B4-BE49-F238E27FC236}">
                <a16:creationId xmlns:a16="http://schemas.microsoft.com/office/drawing/2014/main" id="{B7F9CDE4-8D22-4E80-A99E-6028E3366949}"/>
              </a:ext>
            </a:extLst>
          </p:cNvPr>
          <p:cNvSpPr/>
          <p:nvPr/>
        </p:nvSpPr>
        <p:spPr>
          <a:xfrm>
            <a:off x="6697962"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8</a:t>
            </a:r>
          </a:p>
        </p:txBody>
      </p:sp>
      <p:sp>
        <p:nvSpPr>
          <p:cNvPr id="144" name="Rectangle: Rounded Corners 143">
            <a:extLst>
              <a:ext uri="{FF2B5EF4-FFF2-40B4-BE49-F238E27FC236}">
                <a16:creationId xmlns:a16="http://schemas.microsoft.com/office/drawing/2014/main" id="{30ECEA79-1518-4185-A2E8-8D5373F5268D}"/>
              </a:ext>
            </a:extLst>
          </p:cNvPr>
          <p:cNvSpPr/>
          <p:nvPr/>
        </p:nvSpPr>
        <p:spPr>
          <a:xfrm>
            <a:off x="6958826"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9</a:t>
            </a:r>
          </a:p>
        </p:txBody>
      </p:sp>
      <p:sp>
        <p:nvSpPr>
          <p:cNvPr id="145" name="Rectangle: Rounded Corners 144">
            <a:extLst>
              <a:ext uri="{FF2B5EF4-FFF2-40B4-BE49-F238E27FC236}">
                <a16:creationId xmlns:a16="http://schemas.microsoft.com/office/drawing/2014/main" id="{ADF8EF02-FB36-402A-926F-B06401EF47F7}"/>
              </a:ext>
            </a:extLst>
          </p:cNvPr>
          <p:cNvSpPr/>
          <p:nvPr/>
        </p:nvSpPr>
        <p:spPr>
          <a:xfrm>
            <a:off x="7219305"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8</a:t>
            </a:r>
          </a:p>
        </p:txBody>
      </p:sp>
      <p:sp>
        <p:nvSpPr>
          <p:cNvPr id="146" name="Rectangle: Rounded Corners 145">
            <a:extLst>
              <a:ext uri="{FF2B5EF4-FFF2-40B4-BE49-F238E27FC236}">
                <a16:creationId xmlns:a16="http://schemas.microsoft.com/office/drawing/2014/main" id="{03AE68CD-1B23-4C6F-BB08-5A9A98EE5B2F}"/>
              </a:ext>
            </a:extLst>
          </p:cNvPr>
          <p:cNvSpPr/>
          <p:nvPr/>
        </p:nvSpPr>
        <p:spPr>
          <a:xfrm>
            <a:off x="7479610"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0</a:t>
            </a:r>
          </a:p>
        </p:txBody>
      </p:sp>
      <p:sp>
        <p:nvSpPr>
          <p:cNvPr id="147" name="Rectangle: Rounded Corners 146">
            <a:extLst>
              <a:ext uri="{FF2B5EF4-FFF2-40B4-BE49-F238E27FC236}">
                <a16:creationId xmlns:a16="http://schemas.microsoft.com/office/drawing/2014/main" id="{96770009-EE87-44A6-932B-D628D40B9162}"/>
              </a:ext>
            </a:extLst>
          </p:cNvPr>
          <p:cNvSpPr/>
          <p:nvPr/>
        </p:nvSpPr>
        <p:spPr>
          <a:xfrm>
            <a:off x="7739915"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0</a:t>
            </a:r>
          </a:p>
        </p:txBody>
      </p:sp>
      <p:sp>
        <p:nvSpPr>
          <p:cNvPr id="148" name="Rectangle: Rounded Corners 147">
            <a:extLst>
              <a:ext uri="{FF2B5EF4-FFF2-40B4-BE49-F238E27FC236}">
                <a16:creationId xmlns:a16="http://schemas.microsoft.com/office/drawing/2014/main" id="{B880C4B6-CDE2-4813-A7C6-60D0D6F5EBDE}"/>
              </a:ext>
            </a:extLst>
          </p:cNvPr>
          <p:cNvSpPr/>
          <p:nvPr/>
        </p:nvSpPr>
        <p:spPr>
          <a:xfrm>
            <a:off x="8000392"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1</a:t>
            </a:r>
          </a:p>
        </p:txBody>
      </p:sp>
      <p:sp>
        <p:nvSpPr>
          <p:cNvPr id="149" name="Rectangle: Rounded Corners 148">
            <a:extLst>
              <a:ext uri="{FF2B5EF4-FFF2-40B4-BE49-F238E27FC236}">
                <a16:creationId xmlns:a16="http://schemas.microsoft.com/office/drawing/2014/main" id="{57D1E358-FA35-4519-8F2F-3E4B4E188787}"/>
              </a:ext>
            </a:extLst>
          </p:cNvPr>
          <p:cNvSpPr/>
          <p:nvPr/>
        </p:nvSpPr>
        <p:spPr>
          <a:xfrm>
            <a:off x="8255123"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50" name="Rectangle: Rounded Corners 149">
            <a:extLst>
              <a:ext uri="{FF2B5EF4-FFF2-40B4-BE49-F238E27FC236}">
                <a16:creationId xmlns:a16="http://schemas.microsoft.com/office/drawing/2014/main" id="{D6215835-1B1A-4ABC-B184-C3CB0B5CC8E4}"/>
              </a:ext>
            </a:extLst>
          </p:cNvPr>
          <p:cNvSpPr/>
          <p:nvPr/>
        </p:nvSpPr>
        <p:spPr>
          <a:xfrm>
            <a:off x="8515514" y="985244"/>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sp>
        <p:nvSpPr>
          <p:cNvPr id="151" name="Rectangle: Rounded Corners 150">
            <a:extLst>
              <a:ext uri="{FF2B5EF4-FFF2-40B4-BE49-F238E27FC236}">
                <a16:creationId xmlns:a16="http://schemas.microsoft.com/office/drawing/2014/main" id="{9E19F691-A67E-4278-A72E-F544E2610963}"/>
              </a:ext>
            </a:extLst>
          </p:cNvPr>
          <p:cNvSpPr/>
          <p:nvPr/>
        </p:nvSpPr>
        <p:spPr>
          <a:xfrm>
            <a:off x="8775906"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152" name="Rectangle: Rounded Corners 151">
            <a:extLst>
              <a:ext uri="{FF2B5EF4-FFF2-40B4-BE49-F238E27FC236}">
                <a16:creationId xmlns:a16="http://schemas.microsoft.com/office/drawing/2014/main" id="{FA0ACE1D-42D4-46C2-94FD-4072DAE8DF25}"/>
              </a:ext>
            </a:extLst>
          </p:cNvPr>
          <p:cNvSpPr/>
          <p:nvPr/>
        </p:nvSpPr>
        <p:spPr>
          <a:xfrm>
            <a:off x="9038594"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156" name="Rectangle: Rounded Corners 155">
            <a:extLst>
              <a:ext uri="{FF2B5EF4-FFF2-40B4-BE49-F238E27FC236}">
                <a16:creationId xmlns:a16="http://schemas.microsoft.com/office/drawing/2014/main" id="{A918A606-1FBC-4EA6-A7A8-CE0BB8BBEECC}"/>
              </a:ext>
            </a:extLst>
          </p:cNvPr>
          <p:cNvSpPr/>
          <p:nvPr/>
        </p:nvSpPr>
        <p:spPr>
          <a:xfrm>
            <a:off x="9304646"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a:t>
            </a:r>
          </a:p>
        </p:txBody>
      </p:sp>
      <p:sp>
        <p:nvSpPr>
          <p:cNvPr id="157" name="Rectangle: Rounded Corners 156">
            <a:extLst>
              <a:ext uri="{FF2B5EF4-FFF2-40B4-BE49-F238E27FC236}">
                <a16:creationId xmlns:a16="http://schemas.microsoft.com/office/drawing/2014/main" id="{38206F01-D659-4B0A-903C-42934B7C2772}"/>
              </a:ext>
            </a:extLst>
          </p:cNvPr>
          <p:cNvSpPr/>
          <p:nvPr/>
        </p:nvSpPr>
        <p:spPr>
          <a:xfrm>
            <a:off x="9573682"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7</a:t>
            </a:r>
          </a:p>
        </p:txBody>
      </p:sp>
      <p:sp>
        <p:nvSpPr>
          <p:cNvPr id="158" name="Rectangle: Rounded Corners 157">
            <a:extLst>
              <a:ext uri="{FF2B5EF4-FFF2-40B4-BE49-F238E27FC236}">
                <a16:creationId xmlns:a16="http://schemas.microsoft.com/office/drawing/2014/main" id="{16D23EE2-2391-48C6-9435-53C2EC478081}"/>
              </a:ext>
            </a:extLst>
          </p:cNvPr>
          <p:cNvSpPr/>
          <p:nvPr/>
        </p:nvSpPr>
        <p:spPr>
          <a:xfrm>
            <a:off x="9835115" y="991318"/>
            <a:ext cx="192089" cy="1930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5</a:t>
            </a:r>
          </a:p>
        </p:txBody>
      </p:sp>
      <p:sp>
        <p:nvSpPr>
          <p:cNvPr id="2" name="TextBox 1">
            <a:extLst>
              <a:ext uri="{FF2B5EF4-FFF2-40B4-BE49-F238E27FC236}">
                <a16:creationId xmlns:a16="http://schemas.microsoft.com/office/drawing/2014/main" id="{6312D536-E485-4CF2-9D85-A9339B4D1031}"/>
              </a:ext>
            </a:extLst>
          </p:cNvPr>
          <p:cNvSpPr txBox="1"/>
          <p:nvPr/>
        </p:nvSpPr>
        <p:spPr>
          <a:xfrm>
            <a:off x="489129" y="703790"/>
            <a:ext cx="1356663" cy="646331"/>
          </a:xfrm>
          <a:prstGeom prst="rect">
            <a:avLst/>
          </a:prstGeom>
          <a:noFill/>
        </p:spPr>
        <p:txBody>
          <a:bodyPr wrap="square" rtlCol="0">
            <a:spAutoFit/>
          </a:bodyPr>
          <a:lstStyle/>
          <a:p>
            <a:pPr algn="r"/>
            <a:r>
              <a:rPr lang="en-GB" sz="3600" b="1">
                <a:latin typeface="+mj-lt"/>
              </a:rPr>
              <a:t>x</a:t>
            </a:r>
            <a:r>
              <a:rPr lang="en-GB" sz="3600">
                <a:latin typeface="+mj-lt"/>
              </a:rPr>
              <a:t> = [</a:t>
            </a:r>
          </a:p>
        </p:txBody>
      </p:sp>
      <p:sp>
        <p:nvSpPr>
          <p:cNvPr id="36" name="TextBox 35">
            <a:extLst>
              <a:ext uri="{FF2B5EF4-FFF2-40B4-BE49-F238E27FC236}">
                <a16:creationId xmlns:a16="http://schemas.microsoft.com/office/drawing/2014/main" id="{4870645A-6467-4480-B2F1-DCDE5873C8E2}"/>
              </a:ext>
            </a:extLst>
          </p:cNvPr>
          <p:cNvSpPr txBox="1"/>
          <p:nvPr/>
        </p:nvSpPr>
        <p:spPr>
          <a:xfrm>
            <a:off x="9970796" y="743193"/>
            <a:ext cx="569682" cy="646331"/>
          </a:xfrm>
          <a:prstGeom prst="rect">
            <a:avLst/>
          </a:prstGeom>
          <a:noFill/>
        </p:spPr>
        <p:txBody>
          <a:bodyPr wrap="square" rtlCol="0">
            <a:spAutoFit/>
          </a:bodyPr>
          <a:lstStyle/>
          <a:p>
            <a:r>
              <a:rPr lang="en-GB" sz="3600">
                <a:latin typeface="+mj-lt"/>
              </a:rPr>
              <a:t>]</a:t>
            </a:r>
          </a:p>
        </p:txBody>
      </p:sp>
      <p:sp>
        <p:nvSpPr>
          <p:cNvPr id="3" name="TextBox 2">
            <a:extLst>
              <a:ext uri="{FF2B5EF4-FFF2-40B4-BE49-F238E27FC236}">
                <a16:creationId xmlns:a16="http://schemas.microsoft.com/office/drawing/2014/main" id="{91F1E37E-27B5-4B5B-8BA5-D253A0992C19}"/>
              </a:ext>
            </a:extLst>
          </p:cNvPr>
          <p:cNvSpPr txBox="1"/>
          <p:nvPr/>
        </p:nvSpPr>
        <p:spPr>
          <a:xfrm>
            <a:off x="283087" y="3359685"/>
            <a:ext cx="2506112" cy="523220"/>
          </a:xfrm>
          <a:prstGeom prst="rect">
            <a:avLst/>
          </a:prstGeom>
          <a:noFill/>
          <a:ln>
            <a:solidFill>
              <a:srgbClr val="FFC000"/>
            </a:solidFill>
          </a:ln>
        </p:spPr>
        <p:txBody>
          <a:bodyPr wrap="square" rtlCol="0">
            <a:spAutoFit/>
          </a:bodyPr>
          <a:lstStyle/>
          <a:p>
            <a:pPr algn="ctr"/>
            <a:r>
              <a:rPr lang="en-GB" sz="2800">
                <a:solidFill>
                  <a:schemeClr val="accent4">
                    <a:lumMod val="75000"/>
                  </a:schemeClr>
                </a:solidFill>
              </a:rPr>
              <a:t>Training inputs</a:t>
            </a:r>
          </a:p>
        </p:txBody>
      </p:sp>
      <p:sp>
        <p:nvSpPr>
          <p:cNvPr id="38" name="TextBox 37">
            <a:extLst>
              <a:ext uri="{FF2B5EF4-FFF2-40B4-BE49-F238E27FC236}">
                <a16:creationId xmlns:a16="http://schemas.microsoft.com/office/drawing/2014/main" id="{65D901F9-E04A-4416-ACEF-9E963AF271D5}"/>
              </a:ext>
            </a:extLst>
          </p:cNvPr>
          <p:cNvSpPr txBox="1"/>
          <p:nvPr/>
        </p:nvSpPr>
        <p:spPr>
          <a:xfrm>
            <a:off x="9496735" y="3359685"/>
            <a:ext cx="2019625" cy="523220"/>
          </a:xfrm>
          <a:prstGeom prst="rect">
            <a:avLst/>
          </a:prstGeom>
          <a:noFill/>
          <a:ln>
            <a:solidFill>
              <a:schemeClr val="accent2">
                <a:lumMod val="75000"/>
              </a:schemeClr>
            </a:solidFill>
          </a:ln>
        </p:spPr>
        <p:txBody>
          <a:bodyPr wrap="square" rtlCol="0">
            <a:spAutoFit/>
          </a:bodyPr>
          <a:lstStyle/>
          <a:p>
            <a:pPr algn="ctr"/>
            <a:r>
              <a:rPr lang="en-GB" sz="2800">
                <a:solidFill>
                  <a:srgbClr val="C00000"/>
                </a:solidFill>
              </a:rPr>
              <a:t>Predictions</a:t>
            </a:r>
          </a:p>
        </p:txBody>
      </p:sp>
      <p:sp>
        <p:nvSpPr>
          <p:cNvPr id="7" name="Arrow: Right 6">
            <a:extLst>
              <a:ext uri="{FF2B5EF4-FFF2-40B4-BE49-F238E27FC236}">
                <a16:creationId xmlns:a16="http://schemas.microsoft.com/office/drawing/2014/main" id="{2AD03468-BA39-4515-8733-7C30F00180B2}"/>
              </a:ext>
            </a:extLst>
          </p:cNvPr>
          <p:cNvSpPr/>
          <p:nvPr/>
        </p:nvSpPr>
        <p:spPr>
          <a:xfrm>
            <a:off x="9543449" y="3438415"/>
            <a:ext cx="630636" cy="365760"/>
          </a:xfrm>
          <a:prstGeom prst="rightArrow">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2285C70-0CD3-4664-8CB7-1EEB17E2780D}"/>
              </a:ext>
            </a:extLst>
          </p:cNvPr>
          <p:cNvSpPr txBox="1"/>
          <p:nvPr/>
        </p:nvSpPr>
        <p:spPr>
          <a:xfrm>
            <a:off x="10284685" y="3305075"/>
            <a:ext cx="941248" cy="646331"/>
          </a:xfrm>
          <a:prstGeom prst="rect">
            <a:avLst/>
          </a:prstGeom>
          <a:noFill/>
          <a:ln>
            <a:solidFill>
              <a:schemeClr val="accent2">
                <a:lumMod val="75000"/>
              </a:schemeClr>
            </a:solidFill>
          </a:ln>
        </p:spPr>
        <p:txBody>
          <a:bodyPr wrap="square" rtlCol="0">
            <a:spAutoFit/>
          </a:bodyPr>
          <a:lstStyle/>
          <a:p>
            <a:pPr algn="ctr"/>
            <a:r>
              <a:rPr lang="en-GB" sz="3600" b="1">
                <a:solidFill>
                  <a:srgbClr val="C00000"/>
                </a:solidFill>
              </a:rPr>
              <a:t>f(x)</a:t>
            </a:r>
          </a:p>
        </p:txBody>
      </p:sp>
      <p:sp>
        <p:nvSpPr>
          <p:cNvPr id="44" name="Arrow: Right 43">
            <a:extLst>
              <a:ext uri="{FF2B5EF4-FFF2-40B4-BE49-F238E27FC236}">
                <a16:creationId xmlns:a16="http://schemas.microsoft.com/office/drawing/2014/main" id="{44CC4AF9-20AD-4D08-A045-37EFF564FFDE}"/>
              </a:ext>
            </a:extLst>
          </p:cNvPr>
          <p:cNvSpPr/>
          <p:nvPr/>
        </p:nvSpPr>
        <p:spPr>
          <a:xfrm>
            <a:off x="4513188" y="2956560"/>
            <a:ext cx="3062466" cy="1452135"/>
          </a:xfrm>
          <a:prstGeom prst="rightArrow">
            <a:avLst/>
          </a:prstGeom>
          <a:solidFill>
            <a:schemeClr val="bg1">
              <a:lumMod val="85000"/>
              <a:alpha val="69804"/>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543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3.7037E-6 L 0.21485 0.60116 " pathEditMode="relative" rAng="0" ptsTypes="AA">
                                      <p:cBhvr>
                                        <p:cTn id="6" dur="2000" fill="hold"/>
                                        <p:tgtEl>
                                          <p:spTgt spid="121"/>
                                        </p:tgtEl>
                                        <p:attrNameLst>
                                          <p:attrName>ppt_x</p:attrName>
                                          <p:attrName>ppt_y</p:attrName>
                                        </p:attrNameLst>
                                      </p:cBhvr>
                                      <p:rCtr x="10742" y="30046"/>
                                    </p:animMotion>
                                  </p:childTnLst>
                                </p:cTn>
                              </p:par>
                              <p:par>
                                <p:cTn id="7" presetID="42" presetClass="path" presetSubtype="0" accel="50000" decel="50000" fill="hold" grpId="0" nodeType="withEffect">
                                  <p:stCondLst>
                                    <p:cond delay="0"/>
                                  </p:stCondLst>
                                  <p:childTnLst>
                                    <p:animMotion origin="layout" path="M 4.375E-6 -3.7037E-6 L 0.19583 0.56181 " pathEditMode="relative" rAng="0" ptsTypes="AA">
                                      <p:cBhvr>
                                        <p:cTn id="8" dur="2000" fill="hold"/>
                                        <p:tgtEl>
                                          <p:spTgt spid="125"/>
                                        </p:tgtEl>
                                        <p:attrNameLst>
                                          <p:attrName>ppt_x</p:attrName>
                                          <p:attrName>ppt_y</p:attrName>
                                        </p:attrNameLst>
                                      </p:cBhvr>
                                      <p:rCtr x="9792" y="28079"/>
                                    </p:animMotion>
                                  </p:childTnLst>
                                </p:cTn>
                              </p:par>
                              <p:par>
                                <p:cTn id="9" presetID="42" presetClass="path" presetSubtype="0" accel="50000" decel="50000" fill="hold" grpId="0" nodeType="withEffect">
                                  <p:stCondLst>
                                    <p:cond delay="0"/>
                                  </p:stCondLst>
                                  <p:childTnLst>
                                    <p:animMotion origin="layout" path="M 2.08333E-7 -3.7037E-6 L 0.17474 0.51968 " pathEditMode="relative" rAng="0" ptsTypes="AA">
                                      <p:cBhvr>
                                        <p:cTn id="10" dur="2000" fill="hold"/>
                                        <p:tgtEl>
                                          <p:spTgt spid="126"/>
                                        </p:tgtEl>
                                        <p:attrNameLst>
                                          <p:attrName>ppt_x</p:attrName>
                                          <p:attrName>ppt_y</p:attrName>
                                        </p:attrNameLst>
                                      </p:cBhvr>
                                      <p:rCtr x="8737" y="25972"/>
                                    </p:animMotion>
                                  </p:childTnLst>
                                </p:cTn>
                              </p:par>
                              <p:par>
                                <p:cTn id="11" presetID="42" presetClass="path" presetSubtype="0" accel="50000" decel="50000" fill="hold" grpId="0" nodeType="withEffect">
                                  <p:stCondLst>
                                    <p:cond delay="0"/>
                                  </p:stCondLst>
                                  <p:childTnLst>
                                    <p:animMotion origin="layout" path="M -4.16667E-6 -3.7037E-6 L 0.15365 0.4882 " pathEditMode="relative" rAng="0" ptsTypes="AA">
                                      <p:cBhvr>
                                        <p:cTn id="12" dur="2000" fill="hold"/>
                                        <p:tgtEl>
                                          <p:spTgt spid="127"/>
                                        </p:tgtEl>
                                        <p:attrNameLst>
                                          <p:attrName>ppt_x</p:attrName>
                                          <p:attrName>ppt_y</p:attrName>
                                        </p:attrNameLst>
                                      </p:cBhvr>
                                      <p:rCtr x="7682" y="24398"/>
                                    </p:animMotion>
                                  </p:childTnLst>
                                </p:cTn>
                              </p:par>
                              <p:par>
                                <p:cTn id="13" presetID="42" presetClass="path" presetSubtype="0" accel="50000" decel="50000" fill="hold" grpId="0" nodeType="withEffect">
                                  <p:stCondLst>
                                    <p:cond delay="0"/>
                                  </p:stCondLst>
                                  <p:childTnLst>
                                    <p:animMotion origin="layout" path="M 1.45833E-6 -3.7037E-6 L 0.13047 0.44653 " pathEditMode="relative" rAng="0" ptsTypes="AA">
                                      <p:cBhvr>
                                        <p:cTn id="14" dur="2000" fill="hold"/>
                                        <p:tgtEl>
                                          <p:spTgt spid="128"/>
                                        </p:tgtEl>
                                        <p:attrNameLst>
                                          <p:attrName>ppt_x</p:attrName>
                                          <p:attrName>ppt_y</p:attrName>
                                        </p:attrNameLst>
                                      </p:cBhvr>
                                      <p:rCtr x="6523" y="22315"/>
                                    </p:animMotion>
                                  </p:childTnLst>
                                </p:cTn>
                              </p:par>
                              <p:par>
                                <p:cTn id="15" presetID="42" presetClass="path" presetSubtype="0" accel="50000" decel="50000" fill="hold" grpId="0" nodeType="withEffect">
                                  <p:stCondLst>
                                    <p:cond delay="0"/>
                                  </p:stCondLst>
                                  <p:childTnLst>
                                    <p:animMotion origin="layout" path="M -3.125E-6 -3.7037E-6 L 0.11055 0.40486 " pathEditMode="relative" rAng="0" ptsTypes="AA">
                                      <p:cBhvr>
                                        <p:cTn id="16" dur="2000" fill="hold"/>
                                        <p:tgtEl>
                                          <p:spTgt spid="129"/>
                                        </p:tgtEl>
                                        <p:attrNameLst>
                                          <p:attrName>ppt_x</p:attrName>
                                          <p:attrName>ppt_y</p:attrName>
                                        </p:attrNameLst>
                                      </p:cBhvr>
                                      <p:rCtr x="5521" y="20231"/>
                                    </p:animMotion>
                                  </p:childTnLst>
                                </p:cTn>
                              </p:par>
                              <p:par>
                                <p:cTn id="17" presetID="42" presetClass="path" presetSubtype="0" accel="50000" decel="50000" fill="hold" grpId="0" nodeType="withEffect">
                                  <p:stCondLst>
                                    <p:cond delay="0"/>
                                  </p:stCondLst>
                                  <p:childTnLst>
                                    <p:animMotion origin="layout" path="M 2.91667E-6 -3.7037E-6 L 0.0875 0.37454 " pathEditMode="relative" rAng="0" ptsTypes="AA">
                                      <p:cBhvr>
                                        <p:cTn id="18" dur="2000" fill="hold"/>
                                        <p:tgtEl>
                                          <p:spTgt spid="130"/>
                                        </p:tgtEl>
                                        <p:attrNameLst>
                                          <p:attrName>ppt_x</p:attrName>
                                          <p:attrName>ppt_y</p:attrName>
                                        </p:attrNameLst>
                                      </p:cBhvr>
                                      <p:rCtr x="4375" y="18727"/>
                                    </p:animMotion>
                                  </p:childTnLst>
                                </p:cTn>
                              </p:par>
                              <p:par>
                                <p:cTn id="19" presetID="42" presetClass="path" presetSubtype="0" accel="50000" decel="50000" fill="hold" grpId="0" nodeType="withEffect">
                                  <p:stCondLst>
                                    <p:cond delay="0"/>
                                  </p:stCondLst>
                                  <p:childTnLst>
                                    <p:animMotion origin="layout" path="M -8.33333E-7 7.40741E-7 L 0.06406 0.33634 " pathEditMode="relative" rAng="0" ptsTypes="AA">
                                      <p:cBhvr>
                                        <p:cTn id="20" dur="2000" fill="hold"/>
                                        <p:tgtEl>
                                          <p:spTgt spid="131"/>
                                        </p:tgtEl>
                                        <p:attrNameLst>
                                          <p:attrName>ppt_x</p:attrName>
                                          <p:attrName>ppt_y</p:attrName>
                                        </p:attrNameLst>
                                      </p:cBhvr>
                                      <p:rCtr x="3203" y="16806"/>
                                    </p:animMotion>
                                  </p:childTnLst>
                                </p:cTn>
                              </p:par>
                              <p:par>
                                <p:cTn id="21" presetID="42" presetClass="path" presetSubtype="0" accel="50000" decel="50000" fill="hold" grpId="0" nodeType="withEffect">
                                  <p:stCondLst>
                                    <p:cond delay="0"/>
                                  </p:stCondLst>
                                  <p:childTnLst>
                                    <p:animMotion origin="layout" path="M 4.79167E-6 0.00185 L 0.04114 0.2875 " pathEditMode="relative" rAng="0" ptsTypes="AA">
                                      <p:cBhvr>
                                        <p:cTn id="22" dur="2000" fill="hold"/>
                                        <p:tgtEl>
                                          <p:spTgt spid="132"/>
                                        </p:tgtEl>
                                        <p:attrNameLst>
                                          <p:attrName>ppt_x</p:attrName>
                                          <p:attrName>ppt_y</p:attrName>
                                        </p:attrNameLst>
                                      </p:cBhvr>
                                      <p:rCtr x="2057" y="14282"/>
                                    </p:animMotion>
                                  </p:childTnLst>
                                </p:cTn>
                              </p:par>
                              <p:par>
                                <p:cTn id="23" presetID="42" presetClass="path" presetSubtype="0" accel="50000" decel="50000" fill="hold" grpId="0" nodeType="withEffect">
                                  <p:stCondLst>
                                    <p:cond delay="0"/>
                                  </p:stCondLst>
                                  <p:childTnLst>
                                    <p:animMotion origin="layout" path="M 8.33333E-7 7.40741E-7 L 0.02187 0.22523 " pathEditMode="relative" rAng="0" ptsTypes="AA">
                                      <p:cBhvr>
                                        <p:cTn id="24" dur="2000" fill="hold"/>
                                        <p:tgtEl>
                                          <p:spTgt spid="133"/>
                                        </p:tgtEl>
                                        <p:attrNameLst>
                                          <p:attrName>ppt_x</p:attrName>
                                          <p:attrName>ppt_y</p:attrName>
                                        </p:attrNameLst>
                                      </p:cBhvr>
                                      <p:rCtr x="1094" y="11250"/>
                                    </p:animMotion>
                                  </p:childTnLst>
                                </p:cTn>
                              </p:par>
                              <p:par>
                                <p:cTn id="25" presetID="42" presetClass="path" presetSubtype="0" accel="50000" decel="50000" fill="hold" grpId="0" nodeType="withEffect">
                                  <p:stCondLst>
                                    <p:cond delay="0"/>
                                  </p:stCondLst>
                                  <p:childTnLst>
                                    <p:animMotion origin="layout" path="M -3.33333E-6 7.40741E-7 L 0.00248 0.26065 " pathEditMode="relative" rAng="0" ptsTypes="AA">
                                      <p:cBhvr>
                                        <p:cTn id="26" dur="2000" fill="hold"/>
                                        <p:tgtEl>
                                          <p:spTgt spid="134"/>
                                        </p:tgtEl>
                                        <p:attrNameLst>
                                          <p:attrName>ppt_x</p:attrName>
                                          <p:attrName>ppt_y</p:attrName>
                                        </p:attrNameLst>
                                      </p:cBhvr>
                                      <p:rCtr x="117" y="13032"/>
                                    </p:animMotion>
                                  </p:childTnLst>
                                </p:cTn>
                              </p:par>
                              <p:par>
                                <p:cTn id="27" presetID="42" presetClass="path" presetSubtype="0" accel="50000" decel="50000" fill="hold" grpId="0" nodeType="withEffect">
                                  <p:stCondLst>
                                    <p:cond delay="0"/>
                                  </p:stCondLst>
                                  <p:childTnLst>
                                    <p:animMotion origin="layout" path="M 2.5E-6 1.85185E-6 L -0.02201 0.17708 " pathEditMode="relative" rAng="0" ptsTypes="AA">
                                      <p:cBhvr>
                                        <p:cTn id="28" dur="2000" fill="hold"/>
                                        <p:tgtEl>
                                          <p:spTgt spid="135"/>
                                        </p:tgtEl>
                                        <p:attrNameLst>
                                          <p:attrName>ppt_x</p:attrName>
                                          <p:attrName>ppt_y</p:attrName>
                                        </p:attrNameLst>
                                      </p:cBhvr>
                                      <p:rCtr x="-1107" y="8843"/>
                                    </p:animMotion>
                                  </p:childTnLst>
                                </p:cTn>
                              </p:par>
                              <p:par>
                                <p:cTn id="29" presetID="42" presetClass="path" presetSubtype="0" accel="50000" decel="50000" fill="hold" grpId="0" nodeType="withEffect">
                                  <p:stCondLst>
                                    <p:cond delay="0"/>
                                  </p:stCondLst>
                                  <p:childTnLst>
                                    <p:animMotion origin="layout" path="M -1.875E-6 1.85185E-6 L 0.12344 0.6287 " pathEditMode="relative" rAng="0" ptsTypes="AA">
                                      <p:cBhvr>
                                        <p:cTn id="30" dur="2000" fill="hold"/>
                                        <p:tgtEl>
                                          <p:spTgt spid="136"/>
                                        </p:tgtEl>
                                        <p:attrNameLst>
                                          <p:attrName>ppt_x</p:attrName>
                                          <p:attrName>ppt_y</p:attrName>
                                        </p:attrNameLst>
                                      </p:cBhvr>
                                      <p:rCtr x="6172" y="31435"/>
                                    </p:animMotion>
                                  </p:childTnLst>
                                </p:cTn>
                              </p:par>
                              <p:par>
                                <p:cTn id="31" presetID="42" presetClass="path" presetSubtype="0" accel="50000" decel="50000" fill="hold" grpId="0" nodeType="withEffect">
                                  <p:stCondLst>
                                    <p:cond delay="0"/>
                                  </p:stCondLst>
                                  <p:childTnLst>
                                    <p:animMotion origin="layout" path="M 3.75E-6 -1.11111E-6 L 0.09922 0.58565 " pathEditMode="relative" rAng="0" ptsTypes="AA">
                                      <p:cBhvr>
                                        <p:cTn id="32" dur="2000" fill="hold"/>
                                        <p:tgtEl>
                                          <p:spTgt spid="137"/>
                                        </p:tgtEl>
                                        <p:attrNameLst>
                                          <p:attrName>ppt_x</p:attrName>
                                          <p:attrName>ppt_y</p:attrName>
                                        </p:attrNameLst>
                                      </p:cBhvr>
                                      <p:rCtr x="4961" y="29282"/>
                                    </p:animMotion>
                                  </p:childTnLst>
                                </p:cTn>
                              </p:par>
                              <p:par>
                                <p:cTn id="33" presetID="42" presetClass="path" presetSubtype="0" accel="50000" decel="50000" fill="hold" grpId="0" nodeType="withEffect">
                                  <p:stCondLst>
                                    <p:cond delay="0"/>
                                  </p:stCondLst>
                                  <p:childTnLst>
                                    <p:animMotion origin="layout" path="M -6.25E-7 4.44444E-6 L 0.07787 0.54097 " pathEditMode="relative" rAng="0" ptsTypes="AA">
                                      <p:cBhvr>
                                        <p:cTn id="34" dur="2000" fill="hold"/>
                                        <p:tgtEl>
                                          <p:spTgt spid="138"/>
                                        </p:tgtEl>
                                        <p:attrNameLst>
                                          <p:attrName>ppt_x</p:attrName>
                                          <p:attrName>ppt_y</p:attrName>
                                        </p:attrNameLst>
                                      </p:cBhvr>
                                      <p:rCtr x="3893" y="27037"/>
                                    </p:animMotion>
                                  </p:childTnLst>
                                </p:cTn>
                              </p:par>
                              <p:par>
                                <p:cTn id="35" presetID="42" presetClass="path" presetSubtype="0" accel="50000" decel="50000" fill="hold" grpId="0" nodeType="withEffect">
                                  <p:stCondLst>
                                    <p:cond delay="0"/>
                                  </p:stCondLst>
                                  <p:childTnLst>
                                    <p:animMotion origin="layout" path="M -4.16667E-6 4.44444E-6 L 0.05586 0.51504 " pathEditMode="relative" rAng="0" ptsTypes="AA">
                                      <p:cBhvr>
                                        <p:cTn id="36" dur="2000" fill="hold"/>
                                        <p:tgtEl>
                                          <p:spTgt spid="139"/>
                                        </p:tgtEl>
                                        <p:attrNameLst>
                                          <p:attrName>ppt_x</p:attrName>
                                          <p:attrName>ppt_y</p:attrName>
                                        </p:attrNameLst>
                                      </p:cBhvr>
                                      <p:rCtr x="2786" y="25741"/>
                                    </p:animMotion>
                                  </p:childTnLst>
                                </p:cTn>
                              </p:par>
                              <p:par>
                                <p:cTn id="37" presetID="42" presetClass="path" presetSubtype="0" accel="50000" decel="50000" fill="hold" grpId="0" nodeType="withEffect">
                                  <p:stCondLst>
                                    <p:cond delay="0"/>
                                  </p:stCondLst>
                                  <p:childTnLst>
                                    <p:animMotion origin="layout" path="M 1.04167E-6 4.44444E-6 L 0.03411 0.48958 " pathEditMode="relative" rAng="0" ptsTypes="AA">
                                      <p:cBhvr>
                                        <p:cTn id="38" dur="2000" fill="hold"/>
                                        <p:tgtEl>
                                          <p:spTgt spid="140"/>
                                        </p:tgtEl>
                                        <p:attrNameLst>
                                          <p:attrName>ppt_x</p:attrName>
                                          <p:attrName>ppt_y</p:attrName>
                                        </p:attrNameLst>
                                      </p:cBhvr>
                                      <p:rCtr x="1706" y="24468"/>
                                    </p:animMotion>
                                  </p:childTnLst>
                                </p:cTn>
                              </p:par>
                              <p:par>
                                <p:cTn id="39" presetID="42" presetClass="path" presetSubtype="0" accel="50000" decel="50000" fill="hold" grpId="0" nodeType="withEffect">
                                  <p:stCondLst>
                                    <p:cond delay="0"/>
                                  </p:stCondLst>
                                  <p:childTnLst>
                                    <p:animMotion origin="layout" path="M -3.125E-6 2.77556E-17 L 0.01276 0.46829 " pathEditMode="relative" rAng="0" ptsTypes="AA">
                                      <p:cBhvr>
                                        <p:cTn id="40" dur="2000" fill="hold"/>
                                        <p:tgtEl>
                                          <p:spTgt spid="141"/>
                                        </p:tgtEl>
                                        <p:attrNameLst>
                                          <p:attrName>ppt_x</p:attrName>
                                          <p:attrName>ppt_y</p:attrName>
                                        </p:attrNameLst>
                                      </p:cBhvr>
                                      <p:rCtr x="638" y="23403"/>
                                    </p:animMotion>
                                  </p:childTnLst>
                                </p:cTn>
                              </p:par>
                              <p:par>
                                <p:cTn id="41" presetID="42" presetClass="path" presetSubtype="0" accel="50000" decel="50000" fill="hold" grpId="0" nodeType="withEffect">
                                  <p:stCondLst>
                                    <p:cond delay="0"/>
                                  </p:stCondLst>
                                  <p:childTnLst>
                                    <p:animMotion origin="layout" path="M 2.70833E-6 -2.96296E-6 L -0.0086 0.42199 " pathEditMode="relative" rAng="0" ptsTypes="AA">
                                      <p:cBhvr>
                                        <p:cTn id="42" dur="2000" fill="hold"/>
                                        <p:tgtEl>
                                          <p:spTgt spid="142"/>
                                        </p:tgtEl>
                                        <p:attrNameLst>
                                          <p:attrName>ppt_x</p:attrName>
                                          <p:attrName>ppt_y</p:attrName>
                                        </p:attrNameLst>
                                      </p:cBhvr>
                                      <p:rCtr x="-430" y="21088"/>
                                    </p:animMotion>
                                  </p:childTnLst>
                                </p:cTn>
                              </p:par>
                              <p:par>
                                <p:cTn id="43" presetID="42" presetClass="path" presetSubtype="0" accel="50000" decel="50000" fill="hold" grpId="0" nodeType="withEffect">
                                  <p:stCondLst>
                                    <p:cond delay="0"/>
                                  </p:stCondLst>
                                  <p:childTnLst>
                                    <p:animMotion origin="layout" path="M -1.45833E-6 1.11111E-6 L -0.03008 0.39954 " pathEditMode="relative" rAng="0" ptsTypes="AA">
                                      <p:cBhvr>
                                        <p:cTn id="44" dur="2000" fill="hold"/>
                                        <p:tgtEl>
                                          <p:spTgt spid="143"/>
                                        </p:tgtEl>
                                        <p:attrNameLst>
                                          <p:attrName>ppt_x</p:attrName>
                                          <p:attrName>ppt_y</p:attrName>
                                        </p:attrNameLst>
                                      </p:cBhvr>
                                      <p:rCtr x="-1510" y="19977"/>
                                    </p:animMotion>
                                  </p:childTnLst>
                                </p:cTn>
                              </p:par>
                              <p:par>
                                <p:cTn id="45" presetID="42" presetClass="path" presetSubtype="0" accel="50000" decel="50000" fill="hold" grpId="0" nodeType="withEffect">
                                  <p:stCondLst>
                                    <p:cond delay="0"/>
                                  </p:stCondLst>
                                  <p:childTnLst>
                                    <p:animMotion origin="layout" path="M 4.16667E-6 1.11111E-6 L -0.05144 0.37546 " pathEditMode="relative" rAng="0" ptsTypes="AA">
                                      <p:cBhvr>
                                        <p:cTn id="46" dur="2000" fill="hold"/>
                                        <p:tgtEl>
                                          <p:spTgt spid="144"/>
                                        </p:tgtEl>
                                        <p:attrNameLst>
                                          <p:attrName>ppt_x</p:attrName>
                                          <p:attrName>ppt_y</p:attrName>
                                        </p:attrNameLst>
                                      </p:cBhvr>
                                      <p:rCtr x="-2578" y="18773"/>
                                    </p:animMotion>
                                  </p:childTnLst>
                                </p:cTn>
                              </p:par>
                              <p:par>
                                <p:cTn id="47" presetID="42" presetClass="path" presetSubtype="0" accel="50000" decel="50000" fill="hold" grpId="0" nodeType="withEffect">
                                  <p:stCondLst>
                                    <p:cond delay="0"/>
                                  </p:stCondLst>
                                  <p:childTnLst>
                                    <p:animMotion origin="layout" path="M 1.11022E-16 1.11111E-6 L -0.07174 0.3537 " pathEditMode="relative" rAng="0" ptsTypes="AA">
                                      <p:cBhvr>
                                        <p:cTn id="48" dur="2000" fill="hold"/>
                                        <p:tgtEl>
                                          <p:spTgt spid="145"/>
                                        </p:tgtEl>
                                        <p:attrNameLst>
                                          <p:attrName>ppt_x</p:attrName>
                                          <p:attrName>ppt_y</p:attrName>
                                        </p:attrNameLst>
                                      </p:cBhvr>
                                      <p:rCtr x="-3594" y="17685"/>
                                    </p:animMotion>
                                  </p:childTnLst>
                                </p:cTn>
                              </p:par>
                              <p:par>
                                <p:cTn id="49" presetID="42" presetClass="path" presetSubtype="0" accel="50000" decel="50000" fill="hold" grpId="0" nodeType="withEffect">
                                  <p:stCondLst>
                                    <p:cond delay="0"/>
                                  </p:stCondLst>
                                  <p:childTnLst>
                                    <p:animMotion origin="layout" path="M -4.16667E-6 1.11111E-6 L -0.09414 0.31018 " pathEditMode="relative" rAng="0" ptsTypes="AA">
                                      <p:cBhvr>
                                        <p:cTn id="50" dur="2000" fill="hold"/>
                                        <p:tgtEl>
                                          <p:spTgt spid="146"/>
                                        </p:tgtEl>
                                        <p:attrNameLst>
                                          <p:attrName>ppt_x</p:attrName>
                                          <p:attrName>ppt_y</p:attrName>
                                        </p:attrNameLst>
                                      </p:cBhvr>
                                      <p:rCtr x="-4714" y="15509"/>
                                    </p:animMotion>
                                  </p:childTnLst>
                                </p:cTn>
                              </p:par>
                              <p:par>
                                <p:cTn id="51" presetID="42" presetClass="path" presetSubtype="0" accel="50000" decel="50000" fill="hold" grpId="0" nodeType="withEffect">
                                  <p:stCondLst>
                                    <p:cond delay="0"/>
                                  </p:stCondLst>
                                  <p:childTnLst>
                                    <p:animMotion origin="layout" path="M 1.66667E-6 1.11111E-6 L -0.11472 0.28565 " pathEditMode="relative" rAng="0" ptsTypes="AA">
                                      <p:cBhvr>
                                        <p:cTn id="52" dur="2000" fill="hold"/>
                                        <p:tgtEl>
                                          <p:spTgt spid="147"/>
                                        </p:tgtEl>
                                        <p:attrNameLst>
                                          <p:attrName>ppt_x</p:attrName>
                                          <p:attrName>ppt_y</p:attrName>
                                        </p:attrNameLst>
                                      </p:cBhvr>
                                      <p:rCtr x="-5742" y="14282"/>
                                    </p:animMotion>
                                  </p:childTnLst>
                                </p:cTn>
                              </p:par>
                              <p:par>
                                <p:cTn id="53" presetID="42" presetClass="path" presetSubtype="0" accel="50000" decel="50000" fill="hold" grpId="0" nodeType="withEffect">
                                  <p:stCondLst>
                                    <p:cond delay="0"/>
                                  </p:stCondLst>
                                  <p:childTnLst>
                                    <p:animMotion origin="layout" path="M -2.5E-6 1.11111E-6 L -0.13633 0.26389 " pathEditMode="relative" rAng="0" ptsTypes="AA">
                                      <p:cBhvr>
                                        <p:cTn id="54" dur="2000" fill="hold"/>
                                        <p:tgtEl>
                                          <p:spTgt spid="148"/>
                                        </p:tgtEl>
                                        <p:attrNameLst>
                                          <p:attrName>ppt_x</p:attrName>
                                          <p:attrName>ppt_y</p:attrName>
                                        </p:attrNameLst>
                                      </p:cBhvr>
                                      <p:rCtr x="-6823" y="13194"/>
                                    </p:animMotion>
                                  </p:childTnLst>
                                </p:cTn>
                              </p:par>
                              <p:par>
                                <p:cTn id="55" presetID="42" presetClass="path" presetSubtype="0" accel="50000" decel="50000" fill="hold" grpId="0" nodeType="withEffect">
                                  <p:stCondLst>
                                    <p:cond delay="0"/>
                                  </p:stCondLst>
                                  <p:childTnLst>
                                    <p:animMotion origin="layout" path="M 4.16667E-6 1.11111E-6 L -0.15677 0.23842 " pathEditMode="relative" rAng="0" ptsTypes="AA">
                                      <p:cBhvr>
                                        <p:cTn id="56" dur="2000" fill="hold"/>
                                        <p:tgtEl>
                                          <p:spTgt spid="149"/>
                                        </p:tgtEl>
                                        <p:attrNameLst>
                                          <p:attrName>ppt_x</p:attrName>
                                          <p:attrName>ppt_y</p:attrName>
                                        </p:attrNameLst>
                                      </p:cBhvr>
                                      <p:rCtr x="-7839" y="11921"/>
                                    </p:animMotion>
                                  </p:childTnLst>
                                </p:cTn>
                              </p:par>
                              <p:par>
                                <p:cTn id="57" presetID="42" presetClass="path" presetSubtype="0" accel="50000" decel="50000" fill="hold" grpId="0" nodeType="withEffect">
                                  <p:stCondLst>
                                    <p:cond delay="0"/>
                                  </p:stCondLst>
                                  <p:childTnLst>
                                    <p:animMotion origin="layout" path="M 0 1.11111E-6 L -0.17917 0.19722 " pathEditMode="relative" rAng="0" ptsTypes="AA">
                                      <p:cBhvr>
                                        <p:cTn id="58" dur="2000" fill="hold"/>
                                        <p:tgtEl>
                                          <p:spTgt spid="150"/>
                                        </p:tgtEl>
                                        <p:attrNameLst>
                                          <p:attrName>ppt_x</p:attrName>
                                          <p:attrName>ppt_y</p:attrName>
                                        </p:attrNameLst>
                                      </p:cBhvr>
                                      <p:rCtr x="-8958" y="9861"/>
                                    </p:animMotion>
                                  </p:childTnLst>
                                </p:cTn>
                              </p:par>
                              <p:par>
                                <p:cTn id="59" presetID="42" presetClass="path" presetSubtype="0" accel="50000" decel="50000" fill="hold" grpId="0" nodeType="withEffect">
                                  <p:stCondLst>
                                    <p:cond delay="0"/>
                                  </p:stCondLst>
                                  <p:childTnLst>
                                    <p:animMotion origin="layout" path="M -4.16667E-6 -4.81481E-6 L -0.20052 0.15232 " pathEditMode="relative" rAng="0" ptsTypes="AA">
                                      <p:cBhvr>
                                        <p:cTn id="60" dur="2000" fill="hold"/>
                                        <p:tgtEl>
                                          <p:spTgt spid="151"/>
                                        </p:tgtEl>
                                        <p:attrNameLst>
                                          <p:attrName>ppt_x</p:attrName>
                                          <p:attrName>ppt_y</p:attrName>
                                        </p:attrNameLst>
                                      </p:cBhvr>
                                      <p:rCtr x="-10026" y="7616"/>
                                    </p:animMotion>
                                  </p:childTnLst>
                                </p:cTn>
                              </p:par>
                              <p:par>
                                <p:cTn id="61" presetID="42" presetClass="path" presetSubtype="0" accel="50000" decel="50000" fill="hold" grpId="0" nodeType="withEffect">
                                  <p:stCondLst>
                                    <p:cond delay="0"/>
                                  </p:stCondLst>
                                  <p:childTnLst>
                                    <p:animMotion origin="layout" path="M 1.25E-6 -4.81481E-6 L -0.07083 0.47084 " pathEditMode="relative" rAng="0" ptsTypes="AA">
                                      <p:cBhvr>
                                        <p:cTn id="62" dur="2000" fill="hold"/>
                                        <p:tgtEl>
                                          <p:spTgt spid="152"/>
                                        </p:tgtEl>
                                        <p:attrNameLst>
                                          <p:attrName>ppt_x</p:attrName>
                                          <p:attrName>ppt_y</p:attrName>
                                        </p:attrNameLst>
                                      </p:cBhvr>
                                      <p:rCtr x="-3542" y="23542"/>
                                    </p:animMotion>
                                  </p:childTnLst>
                                </p:cTn>
                              </p:par>
                              <p:par>
                                <p:cTn id="63" presetID="42" presetClass="path" presetSubtype="0" accel="50000" decel="50000" fill="hold" grpId="0" nodeType="withEffect">
                                  <p:stCondLst>
                                    <p:cond delay="0"/>
                                  </p:stCondLst>
                                  <p:childTnLst>
                                    <p:animMotion origin="layout" path="M -3.54167E-6 -4.81481E-6 L -0.09336 0.40741 " pathEditMode="relative" rAng="0" ptsTypes="AA">
                                      <p:cBhvr>
                                        <p:cTn id="64" dur="2000" fill="hold"/>
                                        <p:tgtEl>
                                          <p:spTgt spid="156"/>
                                        </p:tgtEl>
                                        <p:attrNameLst>
                                          <p:attrName>ppt_x</p:attrName>
                                          <p:attrName>ppt_y</p:attrName>
                                        </p:attrNameLst>
                                      </p:cBhvr>
                                      <p:rCtr x="-4674" y="20370"/>
                                    </p:animMotion>
                                  </p:childTnLst>
                                </p:cTn>
                              </p:par>
                              <p:par>
                                <p:cTn id="65" presetID="42" presetClass="path" presetSubtype="0" accel="50000" decel="50000" fill="hold" grpId="0" nodeType="withEffect">
                                  <p:stCondLst>
                                    <p:cond delay="0"/>
                                  </p:stCondLst>
                                  <p:childTnLst>
                                    <p:animMotion origin="layout" path="M 1.04167E-6 -4.81481E-6 L -0.11471 0.3507 " pathEditMode="relative" rAng="0" ptsTypes="AA">
                                      <p:cBhvr>
                                        <p:cTn id="66" dur="2000" fill="hold"/>
                                        <p:tgtEl>
                                          <p:spTgt spid="157"/>
                                        </p:tgtEl>
                                        <p:attrNameLst>
                                          <p:attrName>ppt_x</p:attrName>
                                          <p:attrName>ppt_y</p:attrName>
                                        </p:attrNameLst>
                                      </p:cBhvr>
                                      <p:rCtr x="-5742" y="17523"/>
                                    </p:animMotion>
                                  </p:childTnLst>
                                </p:cTn>
                              </p:par>
                              <p:par>
                                <p:cTn id="67" presetID="42" presetClass="path" presetSubtype="0" accel="50000" decel="50000" fill="hold" grpId="0" nodeType="withEffect">
                                  <p:stCondLst>
                                    <p:cond delay="0"/>
                                  </p:stCondLst>
                                  <p:childTnLst>
                                    <p:animMotion origin="layout" path="M -3.125E-6 -4.81481E-6 L -0.13685 0.29075 " pathEditMode="relative" rAng="0" ptsTypes="AA">
                                      <p:cBhvr>
                                        <p:cTn id="68" dur="2000" fill="hold"/>
                                        <p:tgtEl>
                                          <p:spTgt spid="158"/>
                                        </p:tgtEl>
                                        <p:attrNameLst>
                                          <p:attrName>ppt_x</p:attrName>
                                          <p:attrName>ppt_y</p:attrName>
                                        </p:attrNameLst>
                                      </p:cBhvr>
                                      <p:rCtr x="-6849" y="14537"/>
                                    </p:animMotion>
                                  </p:childTnLst>
                                </p:cTn>
                              </p:par>
                              <p:par>
                                <p:cTn id="69" presetID="10" presetClass="exit" presetSubtype="0" fill="hold" grpId="0" nodeType="withEffect">
                                  <p:stCondLst>
                                    <p:cond delay="0"/>
                                  </p:stCondLst>
                                  <p:childTnLst>
                                    <p:animEffect transition="out" filter="fade">
                                      <p:cBhvr>
                                        <p:cTn id="70" dur="500"/>
                                        <p:tgtEl>
                                          <p:spTgt spid="36"/>
                                        </p:tgtEl>
                                      </p:cBhvr>
                                    </p:animEffect>
                                    <p:set>
                                      <p:cBhvr>
                                        <p:cTn id="71" dur="1" fill="hold">
                                          <p:stCondLst>
                                            <p:cond delay="499"/>
                                          </p:stCondLst>
                                        </p:cTn>
                                        <p:tgtEl>
                                          <p:spTgt spid="36"/>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2"/>
                                        </p:tgtEl>
                                      </p:cBhvr>
                                    </p:animEffect>
                                    <p:set>
                                      <p:cBhvr>
                                        <p:cTn id="74" dur="1" fill="hold">
                                          <p:stCondLst>
                                            <p:cond delay="499"/>
                                          </p:stCondLst>
                                        </p:cTn>
                                        <p:tgtEl>
                                          <p:spTgt spid="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250"/>
                                        <p:tgtEl>
                                          <p:spTgt spid="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25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nodeType="clickEffect">
                                  <p:stCondLst>
                                    <p:cond delay="0"/>
                                  </p:stCondLst>
                                  <p:childTnLst>
                                    <p:animMotion origin="layout" path="M -1.04167E-6 -2.22222E-6 L -0.20768 -0.00208 " pathEditMode="relative" rAng="0" ptsTypes="AA">
                                      <p:cBhvr>
                                        <p:cTn id="91" dur="2000" fill="hold"/>
                                        <p:tgtEl>
                                          <p:spTgt spid="1025"/>
                                        </p:tgtEl>
                                        <p:attrNameLst>
                                          <p:attrName>ppt_x</p:attrName>
                                          <p:attrName>ppt_y</p:attrName>
                                        </p:attrNameLst>
                                      </p:cBhvr>
                                      <p:rCtr x="-10391" y="-116"/>
                                    </p:animMotion>
                                  </p:childTnLst>
                                </p:cTn>
                              </p:par>
                              <p:par>
                                <p:cTn id="92" presetID="42" presetClass="path" presetSubtype="0" accel="50000" decel="50000" fill="hold" grpId="1" nodeType="withEffect">
                                  <p:stCondLst>
                                    <p:cond delay="0"/>
                                  </p:stCondLst>
                                  <p:childTnLst>
                                    <p:animMotion origin="layout" path="M 1.25E-6 7.40741E-7 L -0.17344 -0.00278 " pathEditMode="relative" rAng="0" ptsTypes="AA">
                                      <p:cBhvr>
                                        <p:cTn id="93" dur="2000" fill="hold"/>
                                        <p:tgtEl>
                                          <p:spTgt spid="38"/>
                                        </p:tgtEl>
                                        <p:attrNameLst>
                                          <p:attrName>ppt_x</p:attrName>
                                          <p:attrName>ppt_y</p:attrName>
                                        </p:attrNameLst>
                                      </p:cBhvr>
                                      <p:rCtr x="-8672" y="-139"/>
                                    </p:animMotion>
                                  </p:childTnLst>
                                </p:cTn>
                              </p:par>
                              <p:par>
                                <p:cTn id="94" presetID="10" presetClass="exit" presetSubtype="0" fill="hold" grpId="1" nodeType="withEffect">
                                  <p:stCondLst>
                                    <p:cond delay="0"/>
                                  </p:stCondLst>
                                  <p:childTnLst>
                                    <p:animEffect transition="out" filter="fade">
                                      <p:cBhvr>
                                        <p:cTn id="95" dur="500"/>
                                        <p:tgtEl>
                                          <p:spTgt spid="44"/>
                                        </p:tgtEl>
                                      </p:cBhvr>
                                    </p:animEffect>
                                    <p:set>
                                      <p:cBhvr>
                                        <p:cTn id="96" dur="1" fill="hold">
                                          <p:stCondLst>
                                            <p:cond delay="499"/>
                                          </p:stCondLst>
                                        </p:cTn>
                                        <p:tgtEl>
                                          <p:spTgt spid="44"/>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21"/>
                                        </p:tgtEl>
                                      </p:cBhvr>
                                    </p:animEffect>
                                    <p:set>
                                      <p:cBhvr>
                                        <p:cTn id="99" dur="1" fill="hold">
                                          <p:stCondLst>
                                            <p:cond delay="499"/>
                                          </p:stCondLst>
                                        </p:cTn>
                                        <p:tgtEl>
                                          <p:spTgt spid="121"/>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25"/>
                                        </p:tgtEl>
                                      </p:cBhvr>
                                    </p:animEffect>
                                    <p:set>
                                      <p:cBhvr>
                                        <p:cTn id="102" dur="1" fill="hold">
                                          <p:stCondLst>
                                            <p:cond delay="499"/>
                                          </p:stCondLst>
                                        </p:cTn>
                                        <p:tgtEl>
                                          <p:spTgt spid="125"/>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27"/>
                                        </p:tgtEl>
                                      </p:cBhvr>
                                    </p:animEffect>
                                    <p:set>
                                      <p:cBhvr>
                                        <p:cTn id="108" dur="1" fill="hold">
                                          <p:stCondLst>
                                            <p:cond delay="499"/>
                                          </p:stCondLst>
                                        </p:cTn>
                                        <p:tgtEl>
                                          <p:spTgt spid="127"/>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28"/>
                                        </p:tgtEl>
                                      </p:cBhvr>
                                    </p:animEffect>
                                    <p:set>
                                      <p:cBhvr>
                                        <p:cTn id="111" dur="1" fill="hold">
                                          <p:stCondLst>
                                            <p:cond delay="499"/>
                                          </p:stCondLst>
                                        </p:cTn>
                                        <p:tgtEl>
                                          <p:spTgt spid="128"/>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29"/>
                                        </p:tgtEl>
                                      </p:cBhvr>
                                    </p:animEffect>
                                    <p:set>
                                      <p:cBhvr>
                                        <p:cTn id="114" dur="1" fill="hold">
                                          <p:stCondLst>
                                            <p:cond delay="499"/>
                                          </p:stCondLst>
                                        </p:cTn>
                                        <p:tgtEl>
                                          <p:spTgt spid="129"/>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30"/>
                                        </p:tgtEl>
                                      </p:cBhvr>
                                    </p:animEffect>
                                    <p:set>
                                      <p:cBhvr>
                                        <p:cTn id="117" dur="1" fill="hold">
                                          <p:stCondLst>
                                            <p:cond delay="499"/>
                                          </p:stCondLst>
                                        </p:cTn>
                                        <p:tgtEl>
                                          <p:spTgt spid="13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31"/>
                                        </p:tgtEl>
                                      </p:cBhvr>
                                    </p:animEffect>
                                    <p:set>
                                      <p:cBhvr>
                                        <p:cTn id="120" dur="1" fill="hold">
                                          <p:stCondLst>
                                            <p:cond delay="499"/>
                                          </p:stCondLst>
                                        </p:cTn>
                                        <p:tgtEl>
                                          <p:spTgt spid="131"/>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32"/>
                                        </p:tgtEl>
                                      </p:cBhvr>
                                    </p:animEffect>
                                    <p:set>
                                      <p:cBhvr>
                                        <p:cTn id="123" dur="1" fill="hold">
                                          <p:stCondLst>
                                            <p:cond delay="499"/>
                                          </p:stCondLst>
                                        </p:cTn>
                                        <p:tgtEl>
                                          <p:spTgt spid="13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33"/>
                                        </p:tgtEl>
                                      </p:cBhvr>
                                    </p:animEffect>
                                    <p:set>
                                      <p:cBhvr>
                                        <p:cTn id="126" dur="1" fill="hold">
                                          <p:stCondLst>
                                            <p:cond delay="499"/>
                                          </p:stCondLst>
                                        </p:cTn>
                                        <p:tgtEl>
                                          <p:spTgt spid="133"/>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34"/>
                                        </p:tgtEl>
                                      </p:cBhvr>
                                    </p:animEffect>
                                    <p:set>
                                      <p:cBhvr>
                                        <p:cTn id="129" dur="1" fill="hold">
                                          <p:stCondLst>
                                            <p:cond delay="499"/>
                                          </p:stCondLst>
                                        </p:cTn>
                                        <p:tgtEl>
                                          <p:spTgt spid="134"/>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35"/>
                                        </p:tgtEl>
                                      </p:cBhvr>
                                    </p:animEffect>
                                    <p:set>
                                      <p:cBhvr>
                                        <p:cTn id="132" dur="1" fill="hold">
                                          <p:stCondLst>
                                            <p:cond delay="499"/>
                                          </p:stCondLst>
                                        </p:cTn>
                                        <p:tgtEl>
                                          <p:spTgt spid="135"/>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136"/>
                                        </p:tgtEl>
                                      </p:cBhvr>
                                    </p:animEffect>
                                    <p:set>
                                      <p:cBhvr>
                                        <p:cTn id="135" dur="1" fill="hold">
                                          <p:stCondLst>
                                            <p:cond delay="499"/>
                                          </p:stCondLst>
                                        </p:cTn>
                                        <p:tgtEl>
                                          <p:spTgt spid="13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137"/>
                                        </p:tgtEl>
                                      </p:cBhvr>
                                    </p:animEffect>
                                    <p:set>
                                      <p:cBhvr>
                                        <p:cTn id="138" dur="1" fill="hold">
                                          <p:stCondLst>
                                            <p:cond delay="499"/>
                                          </p:stCondLst>
                                        </p:cTn>
                                        <p:tgtEl>
                                          <p:spTgt spid="137"/>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138"/>
                                        </p:tgtEl>
                                      </p:cBhvr>
                                    </p:animEffect>
                                    <p:set>
                                      <p:cBhvr>
                                        <p:cTn id="141" dur="1" fill="hold">
                                          <p:stCondLst>
                                            <p:cond delay="499"/>
                                          </p:stCondLst>
                                        </p:cTn>
                                        <p:tgtEl>
                                          <p:spTgt spid="138"/>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139"/>
                                        </p:tgtEl>
                                      </p:cBhvr>
                                    </p:animEffect>
                                    <p:set>
                                      <p:cBhvr>
                                        <p:cTn id="144" dur="1" fill="hold">
                                          <p:stCondLst>
                                            <p:cond delay="499"/>
                                          </p:stCondLst>
                                        </p:cTn>
                                        <p:tgtEl>
                                          <p:spTgt spid="139"/>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140"/>
                                        </p:tgtEl>
                                      </p:cBhvr>
                                    </p:animEffect>
                                    <p:set>
                                      <p:cBhvr>
                                        <p:cTn id="147" dur="1" fill="hold">
                                          <p:stCondLst>
                                            <p:cond delay="499"/>
                                          </p:stCondLst>
                                        </p:cTn>
                                        <p:tgtEl>
                                          <p:spTgt spid="140"/>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141"/>
                                        </p:tgtEl>
                                      </p:cBhvr>
                                    </p:animEffect>
                                    <p:set>
                                      <p:cBhvr>
                                        <p:cTn id="150" dur="1" fill="hold">
                                          <p:stCondLst>
                                            <p:cond delay="499"/>
                                          </p:stCondLst>
                                        </p:cTn>
                                        <p:tgtEl>
                                          <p:spTgt spid="141"/>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142"/>
                                        </p:tgtEl>
                                      </p:cBhvr>
                                    </p:animEffect>
                                    <p:set>
                                      <p:cBhvr>
                                        <p:cTn id="153" dur="1" fill="hold">
                                          <p:stCondLst>
                                            <p:cond delay="499"/>
                                          </p:stCondLst>
                                        </p:cTn>
                                        <p:tgtEl>
                                          <p:spTgt spid="142"/>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143"/>
                                        </p:tgtEl>
                                      </p:cBhvr>
                                    </p:animEffect>
                                    <p:set>
                                      <p:cBhvr>
                                        <p:cTn id="156" dur="1" fill="hold">
                                          <p:stCondLst>
                                            <p:cond delay="499"/>
                                          </p:stCondLst>
                                        </p:cTn>
                                        <p:tgtEl>
                                          <p:spTgt spid="143"/>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144"/>
                                        </p:tgtEl>
                                      </p:cBhvr>
                                    </p:animEffect>
                                    <p:set>
                                      <p:cBhvr>
                                        <p:cTn id="159" dur="1" fill="hold">
                                          <p:stCondLst>
                                            <p:cond delay="499"/>
                                          </p:stCondLst>
                                        </p:cTn>
                                        <p:tgtEl>
                                          <p:spTgt spid="144"/>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145"/>
                                        </p:tgtEl>
                                      </p:cBhvr>
                                    </p:animEffect>
                                    <p:set>
                                      <p:cBhvr>
                                        <p:cTn id="162" dur="1" fill="hold">
                                          <p:stCondLst>
                                            <p:cond delay="499"/>
                                          </p:stCondLst>
                                        </p:cTn>
                                        <p:tgtEl>
                                          <p:spTgt spid="14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146"/>
                                        </p:tgtEl>
                                      </p:cBhvr>
                                    </p:animEffect>
                                    <p:set>
                                      <p:cBhvr>
                                        <p:cTn id="165" dur="1" fill="hold">
                                          <p:stCondLst>
                                            <p:cond delay="499"/>
                                          </p:stCondLst>
                                        </p:cTn>
                                        <p:tgtEl>
                                          <p:spTgt spid="146"/>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47"/>
                                        </p:tgtEl>
                                      </p:cBhvr>
                                    </p:animEffect>
                                    <p:set>
                                      <p:cBhvr>
                                        <p:cTn id="168" dur="1" fill="hold">
                                          <p:stCondLst>
                                            <p:cond delay="499"/>
                                          </p:stCondLst>
                                        </p:cTn>
                                        <p:tgtEl>
                                          <p:spTgt spid="147"/>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148"/>
                                        </p:tgtEl>
                                      </p:cBhvr>
                                    </p:animEffect>
                                    <p:set>
                                      <p:cBhvr>
                                        <p:cTn id="171" dur="1" fill="hold">
                                          <p:stCondLst>
                                            <p:cond delay="499"/>
                                          </p:stCondLst>
                                        </p:cTn>
                                        <p:tgtEl>
                                          <p:spTgt spid="148"/>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500"/>
                                        <p:tgtEl>
                                          <p:spTgt spid="149"/>
                                        </p:tgtEl>
                                      </p:cBhvr>
                                    </p:animEffect>
                                    <p:set>
                                      <p:cBhvr>
                                        <p:cTn id="174" dur="1" fill="hold">
                                          <p:stCondLst>
                                            <p:cond delay="499"/>
                                          </p:stCondLst>
                                        </p:cTn>
                                        <p:tgtEl>
                                          <p:spTgt spid="149"/>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500"/>
                                        <p:tgtEl>
                                          <p:spTgt spid="150"/>
                                        </p:tgtEl>
                                      </p:cBhvr>
                                    </p:animEffect>
                                    <p:set>
                                      <p:cBhvr>
                                        <p:cTn id="177" dur="1" fill="hold">
                                          <p:stCondLst>
                                            <p:cond delay="499"/>
                                          </p:stCondLst>
                                        </p:cTn>
                                        <p:tgtEl>
                                          <p:spTgt spid="150"/>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500"/>
                                        <p:tgtEl>
                                          <p:spTgt spid="151"/>
                                        </p:tgtEl>
                                      </p:cBhvr>
                                    </p:animEffect>
                                    <p:set>
                                      <p:cBhvr>
                                        <p:cTn id="180" dur="1" fill="hold">
                                          <p:stCondLst>
                                            <p:cond delay="499"/>
                                          </p:stCondLst>
                                        </p:cTn>
                                        <p:tgtEl>
                                          <p:spTgt spid="151"/>
                                        </p:tgtEl>
                                        <p:attrNameLst>
                                          <p:attrName>style.visibility</p:attrName>
                                        </p:attrNameLst>
                                      </p:cBhvr>
                                      <p:to>
                                        <p:strVal val="hidden"/>
                                      </p:to>
                                    </p:set>
                                  </p:childTnLst>
                                </p:cTn>
                              </p:par>
                              <p:par>
                                <p:cTn id="181" presetID="10" presetClass="exit" presetSubtype="0" fill="hold" grpId="1" nodeType="withEffect">
                                  <p:stCondLst>
                                    <p:cond delay="0"/>
                                  </p:stCondLst>
                                  <p:childTnLst>
                                    <p:animEffect transition="out" filter="fade">
                                      <p:cBhvr>
                                        <p:cTn id="182" dur="500"/>
                                        <p:tgtEl>
                                          <p:spTgt spid="152"/>
                                        </p:tgtEl>
                                      </p:cBhvr>
                                    </p:animEffect>
                                    <p:set>
                                      <p:cBhvr>
                                        <p:cTn id="183" dur="1" fill="hold">
                                          <p:stCondLst>
                                            <p:cond delay="499"/>
                                          </p:stCondLst>
                                        </p:cTn>
                                        <p:tgtEl>
                                          <p:spTgt spid="152"/>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500"/>
                                        <p:tgtEl>
                                          <p:spTgt spid="156"/>
                                        </p:tgtEl>
                                      </p:cBhvr>
                                    </p:animEffect>
                                    <p:set>
                                      <p:cBhvr>
                                        <p:cTn id="186" dur="1" fill="hold">
                                          <p:stCondLst>
                                            <p:cond delay="499"/>
                                          </p:stCondLst>
                                        </p:cTn>
                                        <p:tgtEl>
                                          <p:spTgt spid="156"/>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157"/>
                                        </p:tgtEl>
                                      </p:cBhvr>
                                    </p:animEffect>
                                    <p:set>
                                      <p:cBhvr>
                                        <p:cTn id="189" dur="1" fill="hold">
                                          <p:stCondLst>
                                            <p:cond delay="499"/>
                                          </p:stCondLst>
                                        </p:cTn>
                                        <p:tgtEl>
                                          <p:spTgt spid="157"/>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158"/>
                                        </p:tgtEl>
                                      </p:cBhvr>
                                    </p:animEffect>
                                    <p:set>
                                      <p:cBhvr>
                                        <p:cTn id="192" dur="1" fill="hold">
                                          <p:stCondLst>
                                            <p:cond delay="499"/>
                                          </p:stCondLst>
                                        </p:cTn>
                                        <p:tgtEl>
                                          <p:spTgt spid="158"/>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3"/>
                                        </p:tgtEl>
                                      </p:cBhvr>
                                    </p:animEffect>
                                    <p:set>
                                      <p:cBhvr>
                                        <p:cTn id="195" dur="1" fill="hold">
                                          <p:stCondLst>
                                            <p:cond delay="499"/>
                                          </p:stCondLst>
                                        </p:cTn>
                                        <p:tgtEl>
                                          <p:spTgt spid="3"/>
                                        </p:tgtEl>
                                        <p:attrNameLst>
                                          <p:attrName>style.visibility</p:attrName>
                                        </p:attrNameLst>
                                      </p:cBhvr>
                                      <p:to>
                                        <p:strVal val="hidden"/>
                                      </p:to>
                                    </p:set>
                                  </p:childTnLst>
                                </p:cTn>
                              </p:par>
                            </p:childTnLst>
                          </p:cTn>
                        </p:par>
                        <p:par>
                          <p:cTn id="196" fill="hold">
                            <p:stCondLst>
                              <p:cond delay="2000"/>
                            </p:stCondLst>
                            <p:childTnLst>
                              <p:par>
                                <p:cTn id="197" presetID="10" presetClass="entr" presetSubtype="0" fill="hold" grpId="0" nodeType="afterEffect">
                                  <p:stCondLst>
                                    <p:cond delay="0"/>
                                  </p:stCondLst>
                                  <p:childTnLst>
                                    <p:set>
                                      <p:cBhvr>
                                        <p:cTn id="198" dur="1" fill="hold">
                                          <p:stCondLst>
                                            <p:cond delay="0"/>
                                          </p:stCondLst>
                                        </p:cTn>
                                        <p:tgtEl>
                                          <p:spTgt spid="7"/>
                                        </p:tgtEl>
                                        <p:attrNameLst>
                                          <p:attrName>style.visibility</p:attrName>
                                        </p:attrNameLst>
                                      </p:cBhvr>
                                      <p:to>
                                        <p:strVal val="visible"/>
                                      </p:to>
                                    </p:set>
                                    <p:animEffect transition="in" filter="fade">
                                      <p:cBhvr>
                                        <p:cTn id="199" dur="500"/>
                                        <p:tgtEl>
                                          <p:spTgt spid="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43"/>
                                        </p:tgtEl>
                                        <p:attrNameLst>
                                          <p:attrName>style.visibility</p:attrName>
                                        </p:attrNameLst>
                                      </p:cBhvr>
                                      <p:to>
                                        <p:strVal val="visible"/>
                                      </p:to>
                                    </p:set>
                                    <p:animEffect transition="in" filter="fade">
                                      <p:cBhvr>
                                        <p:cTn id="202"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6" grpId="0" animBg="1"/>
      <p:bldP spid="156" grpId="1" animBg="1"/>
      <p:bldP spid="157" grpId="0" animBg="1"/>
      <p:bldP spid="157" grpId="1" animBg="1"/>
      <p:bldP spid="158" grpId="0" animBg="1"/>
      <p:bldP spid="158" grpId="1" animBg="1"/>
      <p:bldP spid="2" grpId="0"/>
      <p:bldP spid="36" grpId="0"/>
      <p:bldP spid="3" grpId="0" animBg="1"/>
      <p:bldP spid="3" grpId="1" animBg="1"/>
      <p:bldP spid="38" grpId="0" animBg="1"/>
      <p:bldP spid="38" grpId="1" animBg="1"/>
      <p:bldP spid="7" grpId="0" animBg="1"/>
      <p:bldP spid="43" grpId="0" animBg="1"/>
      <p:bldP spid="44" grpId="0" animBg="1"/>
      <p:bldP spid="4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1083146" y="513361"/>
            <a:ext cx="4992624" cy="1243584"/>
          </a:xfrm>
        </p:spPr>
        <p:txBody>
          <a:bodyPr vert="horz" lIns="91440" tIns="45720" rIns="91440" bIns="45720" rtlCol="0" anchor="ctr">
            <a:normAutofit/>
          </a:bodyPr>
          <a:lstStyle/>
          <a:p>
            <a:r>
              <a:rPr lang="en">
                <a:latin typeface="Goudy Old Style" panose="02020502050305020303" pitchFamily="18" charset="77"/>
              </a:rPr>
              <a:t>Results</a:t>
            </a:r>
            <a:endParaRPr lang="en-US">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1381577" y="5045423"/>
            <a:ext cx="5065776" cy="1243584"/>
          </a:xfrm>
        </p:spPr>
        <p:txBody>
          <a:bodyPr anchor="t">
            <a:normAutofit/>
          </a:bodyPr>
          <a:lstStyle/>
          <a:p>
            <a:pPr marL="0" indent="0">
              <a:buNone/>
            </a:pPr>
            <a:endParaRPr lang="en-GB" sz="2400">
              <a:latin typeface="+mj-lt"/>
              <a:cs typeface="Calibri"/>
            </a:endParaRPr>
          </a:p>
          <a:p>
            <a:r>
              <a:rPr lang="en-GB" sz="2400">
                <a:latin typeface="+mj-lt"/>
              </a:rPr>
              <a:t>Backpropagation results</a:t>
            </a:r>
          </a:p>
          <a:p>
            <a:pPr lvl="1"/>
            <a:r>
              <a:rPr lang="en-GB" sz="2000">
                <a:latin typeface="+mj-lt"/>
              </a:rPr>
              <a:t>Accuracy = 93.333%</a:t>
            </a:r>
          </a:p>
          <a:p>
            <a:endParaRPr lang="en-GB" sz="2400">
              <a:latin typeface="+mj-lt"/>
            </a:endParaRPr>
          </a:p>
          <a:p>
            <a:endParaRPr lang="en-GB" sz="2000">
              <a:latin typeface="+mj-lt"/>
            </a:endParaRPr>
          </a:p>
          <a:p>
            <a:endParaRPr lang="en-GB" sz="800">
              <a:latin typeface="+mj-lt"/>
            </a:endParaRPr>
          </a:p>
          <a:p>
            <a:endParaRPr lang="en-GB" sz="2400">
              <a:latin typeface="+mj-lt"/>
            </a:endParaRPr>
          </a:p>
          <a:p>
            <a:endParaRPr lang="en-GB" sz="2000" baseline="-25000">
              <a:latin typeface="+mj-lt"/>
            </a:endParaRPr>
          </a:p>
          <a:p>
            <a:endParaRPr lang="en-GB" sz="2000">
              <a:latin typeface="+mj-lt"/>
            </a:endParaRPr>
          </a:p>
        </p:txBody>
      </p:sp>
      <p:pic>
        <p:nvPicPr>
          <p:cNvPr id="6" name="Image 6" descr="Une image contenant fleur, plante, violet, photo&#10;&#10;Description générée avec un niveau de confiance très élevé">
            <a:extLst>
              <a:ext uri="{FF2B5EF4-FFF2-40B4-BE49-F238E27FC236}">
                <a16:creationId xmlns:a16="http://schemas.microsoft.com/office/drawing/2014/main" id="{D5F079C7-252F-4928-B28C-2BDB7CAA652E}"/>
              </a:ext>
            </a:extLst>
          </p:cNvPr>
          <p:cNvPicPr>
            <a:picLocks noChangeAspect="1"/>
          </p:cNvPicPr>
          <p:nvPr/>
        </p:nvPicPr>
        <p:blipFill>
          <a:blip r:embed="rId3"/>
          <a:stretch>
            <a:fillRect/>
          </a:stretch>
        </p:blipFill>
        <p:spPr>
          <a:xfrm>
            <a:off x="6576713" y="376430"/>
            <a:ext cx="5065776" cy="1917777"/>
          </a:xfrm>
          <a:prstGeom prst="rect">
            <a:avLst/>
          </a:prstGeom>
        </p:spPr>
      </p:pic>
      <p:pic>
        <p:nvPicPr>
          <p:cNvPr id="11" name="Image 4" descr="Une image contenant texte, carte&#10;&#10;Description générée avec un niveau de confiance très élevé">
            <a:extLst>
              <a:ext uri="{FF2B5EF4-FFF2-40B4-BE49-F238E27FC236}">
                <a16:creationId xmlns:a16="http://schemas.microsoft.com/office/drawing/2014/main" id="{C2B4E112-5111-6D43-AB79-7064354C9AA6}"/>
              </a:ext>
            </a:extLst>
          </p:cNvPr>
          <p:cNvPicPr>
            <a:picLocks noChangeAspect="1"/>
          </p:cNvPicPr>
          <p:nvPr/>
        </p:nvPicPr>
        <p:blipFill>
          <a:blip r:embed="rId4"/>
          <a:stretch>
            <a:fillRect/>
          </a:stretch>
        </p:blipFill>
        <p:spPr>
          <a:xfrm>
            <a:off x="1083146" y="2576163"/>
            <a:ext cx="4215681" cy="2830162"/>
          </a:xfrm>
          <a:prstGeom prst="rect">
            <a:avLst/>
          </a:prstGeom>
        </p:spPr>
      </p:pic>
      <p:grpSp>
        <p:nvGrpSpPr>
          <p:cNvPr id="10" name="Groupe 9">
            <a:extLst>
              <a:ext uri="{FF2B5EF4-FFF2-40B4-BE49-F238E27FC236}">
                <a16:creationId xmlns:a16="http://schemas.microsoft.com/office/drawing/2014/main" id="{41765109-8F8C-3547-9652-A92A64ED96C4}"/>
              </a:ext>
            </a:extLst>
          </p:cNvPr>
          <p:cNvGrpSpPr/>
          <p:nvPr/>
        </p:nvGrpSpPr>
        <p:grpSpPr>
          <a:xfrm>
            <a:off x="6893175" y="2576163"/>
            <a:ext cx="4432852" cy="2864380"/>
            <a:chOff x="7096539" y="2802835"/>
            <a:chExt cx="4432852" cy="2864380"/>
          </a:xfrm>
        </p:grpSpPr>
        <p:sp>
          <p:nvSpPr>
            <p:cNvPr id="9" name="Rectangle 8">
              <a:extLst>
                <a:ext uri="{FF2B5EF4-FFF2-40B4-BE49-F238E27FC236}">
                  <a16:creationId xmlns:a16="http://schemas.microsoft.com/office/drawing/2014/main" id="{57CC1FD3-F7F6-BA41-8DB5-46EB6655BB41}"/>
                </a:ext>
              </a:extLst>
            </p:cNvPr>
            <p:cNvSpPr/>
            <p:nvPr/>
          </p:nvSpPr>
          <p:spPr>
            <a:xfrm>
              <a:off x="7096539" y="2802835"/>
              <a:ext cx="4432852" cy="28643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8" name="Image 7" descr="Une image contenant capture d’écran, carte&#10;&#10;Description générée automatiquement">
              <a:extLst>
                <a:ext uri="{FF2B5EF4-FFF2-40B4-BE49-F238E27FC236}">
                  <a16:creationId xmlns:a16="http://schemas.microsoft.com/office/drawing/2014/main" id="{B4A19D51-B4AC-A146-8F58-61BFD9E42711}"/>
                </a:ext>
              </a:extLst>
            </p:cNvPr>
            <p:cNvPicPr>
              <a:picLocks noChangeAspect="1"/>
            </p:cNvPicPr>
            <p:nvPr/>
          </p:nvPicPr>
          <p:blipFill>
            <a:blip r:embed="rId5"/>
            <a:stretch>
              <a:fillRect/>
            </a:stretch>
          </p:blipFill>
          <p:spPr>
            <a:xfrm>
              <a:off x="7201245" y="2962424"/>
              <a:ext cx="3907609" cy="2652315"/>
            </a:xfrm>
            <a:prstGeom prst="rect">
              <a:avLst/>
            </a:prstGeom>
          </p:spPr>
        </p:pic>
      </p:grpSp>
      <p:sp>
        <p:nvSpPr>
          <p:cNvPr id="13" name="Content Placeholder 91">
            <a:extLst>
              <a:ext uri="{FF2B5EF4-FFF2-40B4-BE49-F238E27FC236}">
                <a16:creationId xmlns:a16="http://schemas.microsoft.com/office/drawing/2014/main" id="{5917E2B0-CFE9-BA47-9E37-592E5943050D}"/>
              </a:ext>
            </a:extLst>
          </p:cNvPr>
          <p:cNvSpPr txBox="1">
            <a:spLocks/>
          </p:cNvSpPr>
          <p:nvPr/>
        </p:nvSpPr>
        <p:spPr>
          <a:xfrm>
            <a:off x="7384812" y="5057852"/>
            <a:ext cx="5065776" cy="12435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400">
              <a:latin typeface="+mj-lt"/>
              <a:cs typeface="Calibri"/>
            </a:endParaRPr>
          </a:p>
          <a:p>
            <a:r>
              <a:rPr lang="en-GB" sz="2400">
                <a:latin typeface="+mj-lt"/>
              </a:rPr>
              <a:t>PSO Results</a:t>
            </a:r>
          </a:p>
          <a:p>
            <a:pPr lvl="1"/>
            <a:r>
              <a:rPr lang="en-GB" sz="2000">
                <a:latin typeface="+mj-lt"/>
              </a:rPr>
              <a:t>Accuracy = 90.000%</a:t>
            </a:r>
          </a:p>
          <a:p>
            <a:endParaRPr lang="en-GB" sz="2400">
              <a:latin typeface="+mj-lt"/>
            </a:endParaRPr>
          </a:p>
          <a:p>
            <a:endParaRPr lang="en-GB" sz="2000">
              <a:latin typeface="+mj-lt"/>
            </a:endParaRPr>
          </a:p>
          <a:p>
            <a:endParaRPr lang="en-GB" sz="800">
              <a:latin typeface="+mj-lt"/>
            </a:endParaRPr>
          </a:p>
          <a:p>
            <a:endParaRPr lang="en-GB" sz="2400">
              <a:latin typeface="+mj-lt"/>
            </a:endParaRPr>
          </a:p>
          <a:p>
            <a:endParaRPr lang="en-GB" sz="2000" baseline="-25000">
              <a:latin typeface="+mj-lt"/>
            </a:endParaRPr>
          </a:p>
          <a:p>
            <a:endParaRPr lang="en-GB" sz="2000">
              <a:latin typeface="+mj-lt"/>
            </a:endParaRPr>
          </a:p>
        </p:txBody>
      </p:sp>
    </p:spTree>
    <p:extLst>
      <p:ext uri="{BB962C8B-B14F-4D97-AF65-F5344CB8AC3E}">
        <p14:creationId xmlns:p14="http://schemas.microsoft.com/office/powerpoint/2010/main" val="2949392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2"/>
          <a:srcRect t="10000"/>
          <a:stretch/>
        </p:blipFill>
        <p:spPr>
          <a:xfrm>
            <a:off x="0" y="0"/>
            <a:ext cx="12192000" cy="6858001"/>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8022020" y="3613666"/>
            <a:ext cx="3852041" cy="1510124"/>
          </a:xfrm>
        </p:spPr>
        <p:txBody>
          <a:bodyPr>
            <a:normAutofit/>
          </a:bodyPr>
          <a:lstStyle/>
          <a:p>
            <a:r>
              <a:rPr lang="en" sz="4000">
                <a:latin typeface="Goudy Old Style" panose="02020502050305020303" pitchFamily="18" charset="77"/>
              </a:rPr>
              <a:t>3. Conclusion and future steps</a:t>
            </a:r>
            <a:endParaRPr lang="en-GB" sz="4000">
              <a:latin typeface="Goudy Old Style" panose="02020502050305020303" pitchFamily="18" charset="77"/>
            </a:endParaRPr>
          </a:p>
        </p:txBody>
      </p: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Tree>
    <p:extLst>
      <p:ext uri="{BB962C8B-B14F-4D97-AF65-F5344CB8AC3E}">
        <p14:creationId xmlns:p14="http://schemas.microsoft.com/office/powerpoint/2010/main" val="1541380966"/>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24861" pathEditMode="relative" ptsTypes="AA">
                                      <p:cBhvr>
                                        <p:cTn id="6" dur="30000" fill="hold"/>
                                        <p:tgtEl>
                                          <p:spTgt spid="8"/>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8"/>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24861 L 0.02883 -0.23345" pathEditMode="relative" ptsTypes="AA">
                                      <p:cBhvr>
                                        <p:cTn id="11" dur="30000" fill="hold"/>
                                        <p:tgtEl>
                                          <p:spTgt spid="8"/>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02883 -0.23345 L -0.17241 0.24861" pathEditMode="relative" ptsTypes="AA">
                                      <p:cBhvr>
                                        <p:cTn id="14" dur="30000" fill="hold"/>
                                        <p:tgtEl>
                                          <p:spTgt spid="8"/>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17241 0.24861 L 0 0" pathEditMode="relative" ptsTypes="AA">
                                      <p:cBhvr>
                                        <p:cTn id="17" dur="30000" fill="hold"/>
                                        <p:tgtEl>
                                          <p:spTgt spid="8"/>
                                        </p:tgtEl>
                                        <p:attrNameLst>
                                          <p:attrName>ppt_x</p:attrName>
                                          <p:attrName>ppt_y</p:attrName>
                                        </p:attrNameLst>
                                      </p:cBhvr>
                                    </p:animMotion>
                                  </p:childTnLst>
                                </p:cTn>
                              </p:par>
                              <p:par>
                                <p:cTn id="18" presetID="6" presetClass="emph" presetSubtype="0" accel="50000" decel="50000" fill="hold" nodeType="withEffect">
                                  <p:stCondLst>
                                    <p:cond delay="5000"/>
                                  </p:stCondLst>
                                  <p:childTnLst>
                                    <p:animScale>
                                      <p:cBhvr>
                                        <p:cTn id="19" dur="30000" fill="hold"/>
                                        <p:tgtEl>
                                          <p:spTgt spid="8"/>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 pathEditMode="relative" ptsTypes="AA">
                                      <p:cBhvr>
                                        <p:cTn id="22" dur="5000" fill="hold"/>
                                        <p:tgtEl>
                                          <p:spTgt spid="8"/>
                                        </p:tgtEl>
                                        <p:attrNameLst>
                                          <p:attrName>ppt_x</p:attrName>
                                          <p:attrName>ppt_y</p:attrName>
                                        </p:attrNameLst>
                                      </p:cBhvr>
                                    </p:animMotion>
                                  </p:childTnLst>
                                </p:cTn>
                              </p:par>
                            </p:childTnLst>
                          </p:cTn>
                        </p:par>
                      </p:childTnLst>
                    </p:cTn>
                  </p:par>
                </p:childTnLst>
              </p:cTn>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D067D-E20A-BD41-8BCA-5593BCBB69EB}"/>
              </a:ext>
            </a:extLst>
          </p:cNvPr>
          <p:cNvSpPr>
            <a:spLocks noGrp="1"/>
          </p:cNvSpPr>
          <p:nvPr>
            <p:ph type="title"/>
          </p:nvPr>
        </p:nvSpPr>
        <p:spPr/>
        <p:txBody>
          <a:bodyPr>
            <a:normAutofit/>
          </a:bodyPr>
          <a:lstStyle/>
          <a:p>
            <a:r>
              <a:rPr lang="en-GB" sz="3400">
                <a:latin typeface="Goudy Old Style" panose="02020502050305020303" pitchFamily="18" charset="77"/>
              </a:rPr>
              <a:t>Future Steps</a:t>
            </a:r>
          </a:p>
        </p:txBody>
      </p:sp>
      <p:cxnSp>
        <p:nvCxnSpPr>
          <p:cNvPr id="5" name="Connecteur droit avec flèche 4">
            <a:extLst>
              <a:ext uri="{FF2B5EF4-FFF2-40B4-BE49-F238E27FC236}">
                <a16:creationId xmlns:a16="http://schemas.microsoft.com/office/drawing/2014/main" id="{E667C8AD-05A2-E745-8D5C-97DEC88C2AD7}"/>
              </a:ext>
            </a:extLst>
          </p:cNvPr>
          <p:cNvCxnSpPr>
            <a:cxnSpLocks/>
          </p:cNvCxnSpPr>
          <p:nvPr/>
        </p:nvCxnSpPr>
        <p:spPr>
          <a:xfrm flipH="1" flipV="1">
            <a:off x="2421007" y="2160104"/>
            <a:ext cx="19878" cy="3518452"/>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8" name="Connecteur droit avec flèche 7">
            <a:extLst>
              <a:ext uri="{FF2B5EF4-FFF2-40B4-BE49-F238E27FC236}">
                <a16:creationId xmlns:a16="http://schemas.microsoft.com/office/drawing/2014/main" id="{5A89A2C1-CD41-7D46-BDCA-82902E8B8A80}"/>
              </a:ext>
            </a:extLst>
          </p:cNvPr>
          <p:cNvCxnSpPr>
            <a:cxnSpLocks/>
          </p:cNvCxnSpPr>
          <p:nvPr/>
        </p:nvCxnSpPr>
        <p:spPr>
          <a:xfrm>
            <a:off x="2421007" y="5678556"/>
            <a:ext cx="8037443"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0" name="ZoneTexte 9">
            <a:extLst>
              <a:ext uri="{FF2B5EF4-FFF2-40B4-BE49-F238E27FC236}">
                <a16:creationId xmlns:a16="http://schemas.microsoft.com/office/drawing/2014/main" id="{2F7AD87B-7042-4249-9DE1-5E06305522B1}"/>
              </a:ext>
            </a:extLst>
          </p:cNvPr>
          <p:cNvSpPr txBox="1"/>
          <p:nvPr/>
        </p:nvSpPr>
        <p:spPr>
          <a:xfrm>
            <a:off x="9724070" y="5802435"/>
            <a:ext cx="1629730" cy="830997"/>
          </a:xfrm>
          <a:prstGeom prst="rect">
            <a:avLst/>
          </a:prstGeom>
          <a:noFill/>
        </p:spPr>
        <p:txBody>
          <a:bodyPr wrap="square" rtlCol="0">
            <a:spAutoFit/>
          </a:bodyPr>
          <a:lstStyle/>
          <a:p>
            <a:r>
              <a:rPr lang="fr-FR" sz="2400" b="1" err="1">
                <a:solidFill>
                  <a:schemeClr val="accent5">
                    <a:lumMod val="75000"/>
                  </a:schemeClr>
                </a:solidFill>
                <a:latin typeface="+mj-lt"/>
              </a:rPr>
              <a:t>Dataset</a:t>
            </a:r>
            <a:r>
              <a:rPr lang="fr-FR" sz="2400" b="1">
                <a:solidFill>
                  <a:schemeClr val="accent5">
                    <a:lumMod val="75000"/>
                  </a:schemeClr>
                </a:solidFill>
                <a:latin typeface="+mj-lt"/>
              </a:rPr>
              <a:t> </a:t>
            </a:r>
            <a:r>
              <a:rPr lang="fr-FR" sz="2400" b="1" err="1">
                <a:solidFill>
                  <a:schemeClr val="accent5">
                    <a:lumMod val="75000"/>
                  </a:schemeClr>
                </a:solidFill>
                <a:latin typeface="+mj-lt"/>
              </a:rPr>
              <a:t>complexity</a:t>
            </a:r>
            <a:endParaRPr lang="fr-FR" sz="2400" b="1">
              <a:solidFill>
                <a:schemeClr val="accent5">
                  <a:lumMod val="75000"/>
                </a:schemeClr>
              </a:solidFill>
              <a:latin typeface="+mj-lt"/>
            </a:endParaRPr>
          </a:p>
        </p:txBody>
      </p:sp>
      <p:sp>
        <p:nvSpPr>
          <p:cNvPr id="11" name="ZoneTexte 10">
            <a:extLst>
              <a:ext uri="{FF2B5EF4-FFF2-40B4-BE49-F238E27FC236}">
                <a16:creationId xmlns:a16="http://schemas.microsoft.com/office/drawing/2014/main" id="{FA9013D5-20A1-B04E-9821-0BE7052C6046}"/>
              </a:ext>
            </a:extLst>
          </p:cNvPr>
          <p:cNvSpPr txBox="1"/>
          <p:nvPr/>
        </p:nvSpPr>
        <p:spPr>
          <a:xfrm>
            <a:off x="-360294" y="2335833"/>
            <a:ext cx="2781300" cy="830997"/>
          </a:xfrm>
          <a:prstGeom prst="rect">
            <a:avLst/>
          </a:prstGeom>
          <a:noFill/>
        </p:spPr>
        <p:txBody>
          <a:bodyPr wrap="square" rtlCol="0">
            <a:spAutoFit/>
          </a:bodyPr>
          <a:lstStyle/>
          <a:p>
            <a:pPr algn="r"/>
            <a:r>
              <a:rPr lang="fr-FR" sz="2400" b="1">
                <a:solidFill>
                  <a:schemeClr val="accent5">
                    <a:lumMod val="75000"/>
                  </a:schemeClr>
                </a:solidFill>
                <a:latin typeface="+mj-lt"/>
              </a:rPr>
              <a:t>PSO </a:t>
            </a:r>
          </a:p>
          <a:p>
            <a:pPr algn="r"/>
            <a:r>
              <a:rPr lang="fr-FR" sz="2400" b="1" err="1">
                <a:solidFill>
                  <a:schemeClr val="accent5">
                    <a:lumMod val="75000"/>
                  </a:schemeClr>
                </a:solidFill>
                <a:latin typeface="+mj-lt"/>
              </a:rPr>
              <a:t>Complexity</a:t>
            </a:r>
            <a:endParaRPr lang="fr-FR" sz="2400" b="1">
              <a:solidFill>
                <a:schemeClr val="accent5">
                  <a:lumMod val="75000"/>
                </a:schemeClr>
              </a:solidFill>
              <a:latin typeface="+mj-lt"/>
            </a:endParaRPr>
          </a:p>
        </p:txBody>
      </p:sp>
      <p:cxnSp>
        <p:nvCxnSpPr>
          <p:cNvPr id="14" name="Connecteur droit 13">
            <a:extLst>
              <a:ext uri="{FF2B5EF4-FFF2-40B4-BE49-F238E27FC236}">
                <a16:creationId xmlns:a16="http://schemas.microsoft.com/office/drawing/2014/main" id="{EDF71064-459F-F44E-9DA7-F73976256C90}"/>
              </a:ext>
            </a:extLst>
          </p:cNvPr>
          <p:cNvCxnSpPr>
            <a:cxnSpLocks/>
          </p:cNvCxnSpPr>
          <p:nvPr/>
        </p:nvCxnSpPr>
        <p:spPr>
          <a:xfrm>
            <a:off x="5036058" y="5678556"/>
            <a:ext cx="0" cy="290165"/>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3865B856-2A75-5042-B67A-C289BBDDB397}"/>
              </a:ext>
            </a:extLst>
          </p:cNvPr>
          <p:cNvSpPr txBox="1"/>
          <p:nvPr/>
        </p:nvSpPr>
        <p:spPr>
          <a:xfrm>
            <a:off x="4535996" y="5918160"/>
            <a:ext cx="1000123" cy="400110"/>
          </a:xfrm>
          <a:prstGeom prst="rect">
            <a:avLst/>
          </a:prstGeom>
          <a:noFill/>
        </p:spPr>
        <p:txBody>
          <a:bodyPr wrap="square" rtlCol="0">
            <a:spAutoFit/>
          </a:bodyPr>
          <a:lstStyle/>
          <a:p>
            <a:pPr algn="ctr"/>
            <a:r>
              <a:rPr lang="fr-FR" sz="2000">
                <a:solidFill>
                  <a:schemeClr val="accent5">
                    <a:lumMod val="75000"/>
                  </a:schemeClr>
                </a:solidFill>
                <a:latin typeface="+mj-lt"/>
              </a:rPr>
              <a:t>MNIST</a:t>
            </a:r>
          </a:p>
        </p:txBody>
      </p:sp>
      <p:cxnSp>
        <p:nvCxnSpPr>
          <p:cNvPr id="21" name="Connecteur droit 20">
            <a:extLst>
              <a:ext uri="{FF2B5EF4-FFF2-40B4-BE49-F238E27FC236}">
                <a16:creationId xmlns:a16="http://schemas.microsoft.com/office/drawing/2014/main" id="{DA8B6EC3-6265-4D4B-BF97-AA394267B580}"/>
              </a:ext>
            </a:extLst>
          </p:cNvPr>
          <p:cNvCxnSpPr>
            <a:cxnSpLocks/>
          </p:cNvCxnSpPr>
          <p:nvPr/>
        </p:nvCxnSpPr>
        <p:spPr>
          <a:xfrm>
            <a:off x="6706362" y="5678556"/>
            <a:ext cx="0" cy="290165"/>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D1E52936-B976-F24F-BF9E-B7A94506657F}"/>
              </a:ext>
            </a:extLst>
          </p:cNvPr>
          <p:cNvSpPr txBox="1"/>
          <p:nvPr/>
        </p:nvSpPr>
        <p:spPr>
          <a:xfrm>
            <a:off x="6059622" y="5929296"/>
            <a:ext cx="1298249" cy="400110"/>
          </a:xfrm>
          <a:prstGeom prst="rect">
            <a:avLst/>
          </a:prstGeom>
          <a:noFill/>
        </p:spPr>
        <p:txBody>
          <a:bodyPr wrap="square" rtlCol="0">
            <a:spAutoFit/>
          </a:bodyPr>
          <a:lstStyle/>
          <a:p>
            <a:r>
              <a:rPr lang="fr-FR" sz="2000">
                <a:solidFill>
                  <a:schemeClr val="accent5">
                    <a:lumMod val="75000"/>
                  </a:schemeClr>
                </a:solidFill>
                <a:latin typeface="+mj-lt"/>
              </a:rPr>
              <a:t>CIFAR-10</a:t>
            </a:r>
          </a:p>
        </p:txBody>
      </p:sp>
      <p:cxnSp>
        <p:nvCxnSpPr>
          <p:cNvPr id="23" name="Connecteur droit 22">
            <a:extLst>
              <a:ext uri="{FF2B5EF4-FFF2-40B4-BE49-F238E27FC236}">
                <a16:creationId xmlns:a16="http://schemas.microsoft.com/office/drawing/2014/main" id="{C8C78C96-8DCE-294D-81AE-228EA434CEAA}"/>
              </a:ext>
            </a:extLst>
          </p:cNvPr>
          <p:cNvCxnSpPr>
            <a:cxnSpLocks/>
          </p:cNvCxnSpPr>
          <p:nvPr/>
        </p:nvCxnSpPr>
        <p:spPr>
          <a:xfrm>
            <a:off x="8358378" y="5689692"/>
            <a:ext cx="0" cy="290165"/>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09C43748-FF1B-5345-8305-503ABC61E98C}"/>
              </a:ext>
            </a:extLst>
          </p:cNvPr>
          <p:cNvSpPr txBox="1"/>
          <p:nvPr/>
        </p:nvSpPr>
        <p:spPr>
          <a:xfrm>
            <a:off x="7858316" y="5929296"/>
            <a:ext cx="1151569" cy="400110"/>
          </a:xfrm>
          <a:prstGeom prst="rect">
            <a:avLst/>
          </a:prstGeom>
          <a:noFill/>
        </p:spPr>
        <p:txBody>
          <a:bodyPr wrap="square" rtlCol="0">
            <a:spAutoFit/>
          </a:bodyPr>
          <a:lstStyle/>
          <a:p>
            <a:r>
              <a:rPr lang="fr-FR" sz="2000">
                <a:solidFill>
                  <a:schemeClr val="accent5">
                    <a:lumMod val="75000"/>
                  </a:schemeClr>
                </a:solidFill>
                <a:latin typeface="+mj-lt"/>
              </a:rPr>
              <a:t>Custom</a:t>
            </a:r>
          </a:p>
        </p:txBody>
      </p:sp>
      <p:cxnSp>
        <p:nvCxnSpPr>
          <p:cNvPr id="25" name="Connecteur droit 24">
            <a:extLst>
              <a:ext uri="{FF2B5EF4-FFF2-40B4-BE49-F238E27FC236}">
                <a16:creationId xmlns:a16="http://schemas.microsoft.com/office/drawing/2014/main" id="{C6BB44A3-E7E3-A643-9393-422A1F1DC6CC}"/>
              </a:ext>
            </a:extLst>
          </p:cNvPr>
          <p:cNvCxnSpPr>
            <a:cxnSpLocks/>
          </p:cNvCxnSpPr>
          <p:nvPr/>
        </p:nvCxnSpPr>
        <p:spPr>
          <a:xfrm>
            <a:off x="3573501" y="5689692"/>
            <a:ext cx="0" cy="290165"/>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6513E057-89CC-4B4E-B656-320FB3C09CD9}"/>
              </a:ext>
            </a:extLst>
          </p:cNvPr>
          <p:cNvSpPr txBox="1"/>
          <p:nvPr/>
        </p:nvSpPr>
        <p:spPr>
          <a:xfrm>
            <a:off x="3073439" y="5929296"/>
            <a:ext cx="1000123" cy="400110"/>
          </a:xfrm>
          <a:prstGeom prst="rect">
            <a:avLst/>
          </a:prstGeom>
          <a:noFill/>
        </p:spPr>
        <p:txBody>
          <a:bodyPr wrap="square" rtlCol="0">
            <a:spAutoFit/>
          </a:bodyPr>
          <a:lstStyle/>
          <a:p>
            <a:pPr algn="ctr"/>
            <a:r>
              <a:rPr lang="fr-FR" sz="2000">
                <a:solidFill>
                  <a:schemeClr val="accent5">
                    <a:lumMod val="75000"/>
                  </a:schemeClr>
                </a:solidFill>
                <a:latin typeface="+mj-lt"/>
              </a:rPr>
              <a:t>Iris</a:t>
            </a:r>
          </a:p>
        </p:txBody>
      </p:sp>
      <p:cxnSp>
        <p:nvCxnSpPr>
          <p:cNvPr id="27" name="Connecteur droit 26">
            <a:extLst>
              <a:ext uri="{FF2B5EF4-FFF2-40B4-BE49-F238E27FC236}">
                <a16:creationId xmlns:a16="http://schemas.microsoft.com/office/drawing/2014/main" id="{BA33A229-4BF9-144D-A38E-CBA2CF120773}"/>
              </a:ext>
            </a:extLst>
          </p:cNvPr>
          <p:cNvCxnSpPr>
            <a:cxnSpLocks/>
          </p:cNvCxnSpPr>
          <p:nvPr/>
        </p:nvCxnSpPr>
        <p:spPr>
          <a:xfrm>
            <a:off x="2099164" y="5287356"/>
            <a:ext cx="321843"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E9D5B87-99A4-2343-BCC8-94A7A8DE8D6A}"/>
              </a:ext>
            </a:extLst>
          </p:cNvPr>
          <p:cNvSpPr txBox="1"/>
          <p:nvPr/>
        </p:nvSpPr>
        <p:spPr>
          <a:xfrm>
            <a:off x="636609" y="5087301"/>
            <a:ext cx="1462556" cy="400110"/>
          </a:xfrm>
          <a:prstGeom prst="rect">
            <a:avLst/>
          </a:prstGeom>
          <a:noFill/>
        </p:spPr>
        <p:txBody>
          <a:bodyPr wrap="square" rtlCol="0">
            <a:spAutoFit/>
          </a:bodyPr>
          <a:lstStyle/>
          <a:p>
            <a:pPr algn="r"/>
            <a:r>
              <a:rPr lang="fr-FR" sz="2000">
                <a:solidFill>
                  <a:schemeClr val="accent5">
                    <a:lumMod val="75000"/>
                  </a:schemeClr>
                </a:solidFill>
                <a:latin typeface="+mj-lt"/>
              </a:rPr>
              <a:t>Original PSO</a:t>
            </a:r>
          </a:p>
        </p:txBody>
      </p:sp>
      <p:cxnSp>
        <p:nvCxnSpPr>
          <p:cNvPr id="30" name="Connecteur droit 29">
            <a:extLst>
              <a:ext uri="{FF2B5EF4-FFF2-40B4-BE49-F238E27FC236}">
                <a16:creationId xmlns:a16="http://schemas.microsoft.com/office/drawing/2014/main" id="{3DFEDE76-6CB4-304E-A922-ADB6DAD6EC11}"/>
              </a:ext>
            </a:extLst>
          </p:cNvPr>
          <p:cNvCxnSpPr>
            <a:cxnSpLocks/>
          </p:cNvCxnSpPr>
          <p:nvPr/>
        </p:nvCxnSpPr>
        <p:spPr>
          <a:xfrm>
            <a:off x="2099163" y="4602859"/>
            <a:ext cx="321843"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2049F467-C38B-A44C-B9A6-6712C07FD307}"/>
              </a:ext>
            </a:extLst>
          </p:cNvPr>
          <p:cNvSpPr txBox="1"/>
          <p:nvPr/>
        </p:nvSpPr>
        <p:spPr>
          <a:xfrm>
            <a:off x="414157" y="4402804"/>
            <a:ext cx="1685007" cy="400110"/>
          </a:xfrm>
          <a:prstGeom prst="rect">
            <a:avLst/>
          </a:prstGeom>
          <a:noFill/>
        </p:spPr>
        <p:txBody>
          <a:bodyPr wrap="square" rtlCol="0">
            <a:spAutoFit/>
          </a:bodyPr>
          <a:lstStyle/>
          <a:p>
            <a:pPr algn="r"/>
            <a:r>
              <a:rPr lang="fr-FR" sz="2000" err="1">
                <a:solidFill>
                  <a:schemeClr val="accent5">
                    <a:lumMod val="75000"/>
                  </a:schemeClr>
                </a:solidFill>
                <a:latin typeface="+mj-lt"/>
              </a:rPr>
              <a:t>Limit</a:t>
            </a:r>
            <a:r>
              <a:rPr lang="fr-FR" sz="2000">
                <a:solidFill>
                  <a:schemeClr val="accent5">
                    <a:lumMod val="75000"/>
                  </a:schemeClr>
                </a:solidFill>
                <a:latin typeface="+mj-lt"/>
              </a:rPr>
              <a:t> </a:t>
            </a:r>
            <a:r>
              <a:rPr lang="fr-FR" sz="2000" err="1">
                <a:solidFill>
                  <a:schemeClr val="accent5">
                    <a:lumMod val="75000"/>
                  </a:schemeClr>
                </a:solidFill>
                <a:latin typeface="+mj-lt"/>
              </a:rPr>
              <a:t>velocity</a:t>
            </a:r>
            <a:endParaRPr lang="fr-FR" sz="2000">
              <a:solidFill>
                <a:schemeClr val="accent5">
                  <a:lumMod val="75000"/>
                </a:schemeClr>
              </a:solidFill>
              <a:latin typeface="+mj-lt"/>
            </a:endParaRPr>
          </a:p>
        </p:txBody>
      </p:sp>
      <p:cxnSp>
        <p:nvCxnSpPr>
          <p:cNvPr id="32" name="Connecteur droit 31">
            <a:extLst>
              <a:ext uri="{FF2B5EF4-FFF2-40B4-BE49-F238E27FC236}">
                <a16:creationId xmlns:a16="http://schemas.microsoft.com/office/drawing/2014/main" id="{3B1B53E7-C7B2-0E47-AD0C-4AE50F63D745}"/>
              </a:ext>
            </a:extLst>
          </p:cNvPr>
          <p:cNvCxnSpPr>
            <a:cxnSpLocks/>
          </p:cNvCxnSpPr>
          <p:nvPr/>
        </p:nvCxnSpPr>
        <p:spPr>
          <a:xfrm>
            <a:off x="2105259" y="3895723"/>
            <a:ext cx="321843"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C48F3DAC-07F1-8346-A5AB-F9B8FD9A2B91}"/>
              </a:ext>
            </a:extLst>
          </p:cNvPr>
          <p:cNvSpPr txBox="1"/>
          <p:nvPr/>
        </p:nvSpPr>
        <p:spPr>
          <a:xfrm>
            <a:off x="256033" y="3695668"/>
            <a:ext cx="1849228" cy="400110"/>
          </a:xfrm>
          <a:prstGeom prst="rect">
            <a:avLst/>
          </a:prstGeom>
          <a:noFill/>
        </p:spPr>
        <p:txBody>
          <a:bodyPr wrap="square" rtlCol="0">
            <a:spAutoFit/>
          </a:bodyPr>
          <a:lstStyle/>
          <a:p>
            <a:pPr algn="r"/>
            <a:r>
              <a:rPr lang="fr-FR" sz="2000" err="1">
                <a:solidFill>
                  <a:schemeClr val="accent5">
                    <a:lumMod val="75000"/>
                  </a:schemeClr>
                </a:solidFill>
                <a:latin typeface="+mj-lt"/>
              </a:rPr>
              <a:t>Decay</a:t>
            </a:r>
            <a:r>
              <a:rPr lang="fr-FR" sz="2000">
                <a:solidFill>
                  <a:schemeClr val="accent5">
                    <a:lumMod val="75000"/>
                  </a:schemeClr>
                </a:solidFill>
                <a:latin typeface="+mj-lt"/>
              </a:rPr>
              <a:t> c</a:t>
            </a:r>
            <a:r>
              <a:rPr lang="fr-FR" sz="2000" baseline="-25000">
                <a:solidFill>
                  <a:schemeClr val="accent5">
                    <a:lumMod val="75000"/>
                  </a:schemeClr>
                </a:solidFill>
                <a:latin typeface="+mj-lt"/>
              </a:rPr>
              <a:t>1</a:t>
            </a:r>
            <a:r>
              <a:rPr lang="fr-FR" sz="2000">
                <a:solidFill>
                  <a:schemeClr val="accent5">
                    <a:lumMod val="75000"/>
                  </a:schemeClr>
                </a:solidFill>
                <a:latin typeface="+mj-lt"/>
              </a:rPr>
              <a:t> and c</a:t>
            </a:r>
            <a:r>
              <a:rPr lang="fr-FR" sz="2000" baseline="-25000">
                <a:solidFill>
                  <a:schemeClr val="accent5">
                    <a:lumMod val="75000"/>
                  </a:schemeClr>
                </a:solidFill>
                <a:latin typeface="+mj-lt"/>
              </a:rPr>
              <a:t>2</a:t>
            </a:r>
            <a:endParaRPr lang="fr-FR" sz="2000">
              <a:solidFill>
                <a:schemeClr val="accent5">
                  <a:lumMod val="75000"/>
                </a:schemeClr>
              </a:solidFill>
              <a:latin typeface="+mj-lt"/>
            </a:endParaRPr>
          </a:p>
        </p:txBody>
      </p:sp>
      <p:cxnSp>
        <p:nvCxnSpPr>
          <p:cNvPr id="37" name="Connecteur en arc 36">
            <a:extLst>
              <a:ext uri="{FF2B5EF4-FFF2-40B4-BE49-F238E27FC236}">
                <a16:creationId xmlns:a16="http://schemas.microsoft.com/office/drawing/2014/main" id="{089FA0FE-5DAE-3F45-8EFD-48B38F62A91B}"/>
              </a:ext>
            </a:extLst>
          </p:cNvPr>
          <p:cNvCxnSpPr>
            <a:cxnSpLocks/>
          </p:cNvCxnSpPr>
          <p:nvPr/>
        </p:nvCxnSpPr>
        <p:spPr>
          <a:xfrm flipV="1">
            <a:off x="3573501" y="3211985"/>
            <a:ext cx="3132861" cy="1325563"/>
          </a:xfrm>
          <a:prstGeom prst="curvedConnector3">
            <a:avLst>
              <a:gd name="adj1" fmla="val 50000"/>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0" name="Connecteur en arc 39">
            <a:extLst>
              <a:ext uri="{FF2B5EF4-FFF2-40B4-BE49-F238E27FC236}">
                <a16:creationId xmlns:a16="http://schemas.microsoft.com/office/drawing/2014/main" id="{67CF9EEB-F3B2-044B-9F80-88CAE0116A0A}"/>
              </a:ext>
            </a:extLst>
          </p:cNvPr>
          <p:cNvCxnSpPr>
            <a:cxnSpLocks/>
          </p:cNvCxnSpPr>
          <p:nvPr/>
        </p:nvCxnSpPr>
        <p:spPr>
          <a:xfrm rot="10800000" flipV="1">
            <a:off x="6688075" y="2034863"/>
            <a:ext cx="1962151" cy="1195412"/>
          </a:xfrm>
          <a:prstGeom prst="curvedConnector3">
            <a:avLst>
              <a:gd name="adj1" fmla="val 50000"/>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1F19DB5C-C581-7C43-B4DD-BFB05EAAF4C3}"/>
              </a:ext>
            </a:extLst>
          </p:cNvPr>
          <p:cNvSpPr/>
          <p:nvPr/>
        </p:nvSpPr>
        <p:spPr>
          <a:xfrm>
            <a:off x="3445484" y="5157216"/>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459174C2-D52D-9147-9B0A-9B2FFCCD87BC}"/>
              </a:ext>
            </a:extLst>
          </p:cNvPr>
          <p:cNvSpPr/>
          <p:nvPr/>
        </p:nvSpPr>
        <p:spPr>
          <a:xfrm>
            <a:off x="3445484" y="444458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47">
            <a:extLst>
              <a:ext uri="{FF2B5EF4-FFF2-40B4-BE49-F238E27FC236}">
                <a16:creationId xmlns:a16="http://schemas.microsoft.com/office/drawing/2014/main" id="{5F7BED52-BC03-2048-ACE5-32278DD3C36A}"/>
              </a:ext>
            </a:extLst>
          </p:cNvPr>
          <p:cNvCxnSpPr>
            <a:stCxn id="46" idx="4"/>
            <a:endCxn id="45" idx="0"/>
          </p:cNvCxnSpPr>
          <p:nvPr/>
        </p:nvCxnSpPr>
        <p:spPr>
          <a:xfrm>
            <a:off x="3571484" y="4696584"/>
            <a:ext cx="0" cy="4606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573147CF-2FA1-E747-9349-7883E5968BAD}"/>
              </a:ext>
            </a:extLst>
          </p:cNvPr>
          <p:cNvCxnSpPr>
            <a:cxnSpLocks/>
          </p:cNvCxnSpPr>
          <p:nvPr/>
        </p:nvCxnSpPr>
        <p:spPr>
          <a:xfrm>
            <a:off x="3556162" y="4855361"/>
            <a:ext cx="141322" cy="1255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D15B3091-FDC3-1744-A75B-8A3D9A8CE9E2}"/>
              </a:ext>
            </a:extLst>
          </p:cNvPr>
          <p:cNvCxnSpPr>
            <a:cxnSpLocks/>
          </p:cNvCxnSpPr>
          <p:nvPr/>
        </p:nvCxnSpPr>
        <p:spPr>
          <a:xfrm flipV="1">
            <a:off x="3445486" y="4863051"/>
            <a:ext cx="125999" cy="11788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60" name="Groupe 59">
            <a:extLst>
              <a:ext uri="{FF2B5EF4-FFF2-40B4-BE49-F238E27FC236}">
                <a16:creationId xmlns:a16="http://schemas.microsoft.com/office/drawing/2014/main" id="{A97625CA-FB29-7446-8E84-2F50F95C4C23}"/>
              </a:ext>
            </a:extLst>
          </p:cNvPr>
          <p:cNvGrpSpPr/>
          <p:nvPr/>
        </p:nvGrpSpPr>
        <p:grpSpPr>
          <a:xfrm rot="3077576">
            <a:off x="5410120" y="3403783"/>
            <a:ext cx="251998" cy="125571"/>
            <a:chOff x="4702083" y="4659025"/>
            <a:chExt cx="251998" cy="125571"/>
          </a:xfrm>
        </p:grpSpPr>
        <p:cxnSp>
          <p:nvCxnSpPr>
            <p:cNvPr id="58" name="Connecteur droit 57">
              <a:extLst>
                <a:ext uri="{FF2B5EF4-FFF2-40B4-BE49-F238E27FC236}">
                  <a16:creationId xmlns:a16="http://schemas.microsoft.com/office/drawing/2014/main" id="{66DD726A-5F1A-884F-9B2E-AAFC5F3C18D4}"/>
                </a:ext>
              </a:extLst>
            </p:cNvPr>
            <p:cNvCxnSpPr>
              <a:cxnSpLocks/>
            </p:cNvCxnSpPr>
            <p:nvPr/>
          </p:nvCxnSpPr>
          <p:spPr>
            <a:xfrm>
              <a:off x="4812759" y="4659025"/>
              <a:ext cx="141322" cy="1255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D7D8D0DC-E003-A64B-8D7A-B1BA147225F0}"/>
                </a:ext>
              </a:extLst>
            </p:cNvPr>
            <p:cNvCxnSpPr>
              <a:cxnSpLocks/>
            </p:cNvCxnSpPr>
            <p:nvPr/>
          </p:nvCxnSpPr>
          <p:spPr>
            <a:xfrm flipV="1">
              <a:off x="4702083" y="4666715"/>
              <a:ext cx="125999" cy="11788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1" name="ZoneTexte 60">
            <a:extLst>
              <a:ext uri="{FF2B5EF4-FFF2-40B4-BE49-F238E27FC236}">
                <a16:creationId xmlns:a16="http://schemas.microsoft.com/office/drawing/2014/main" id="{E7AB08C2-1C6F-A04C-8F5A-E04137E3D327}"/>
              </a:ext>
            </a:extLst>
          </p:cNvPr>
          <p:cNvSpPr txBox="1"/>
          <p:nvPr/>
        </p:nvSpPr>
        <p:spPr>
          <a:xfrm>
            <a:off x="7818675" y="1319159"/>
            <a:ext cx="3811230" cy="3785652"/>
          </a:xfrm>
          <a:prstGeom prst="rect">
            <a:avLst/>
          </a:prstGeom>
          <a:noFill/>
        </p:spPr>
        <p:txBody>
          <a:bodyPr wrap="square" rtlCol="0">
            <a:spAutoFit/>
          </a:bodyPr>
          <a:lstStyle/>
          <a:p>
            <a:pPr algn="r"/>
            <a:r>
              <a:rPr lang="en-GB" sz="2400" b="1">
                <a:latin typeface="+mj-lt"/>
              </a:rPr>
              <a:t>1. Quantify effects of:</a:t>
            </a:r>
          </a:p>
          <a:p>
            <a:pPr lvl="1" algn="r"/>
            <a:r>
              <a:rPr lang="en-GB" sz="2400">
                <a:latin typeface="+mj-lt"/>
              </a:rPr>
              <a:t>Velocity limitation</a:t>
            </a:r>
          </a:p>
          <a:p>
            <a:pPr lvl="1" algn="r"/>
            <a:r>
              <a:rPr lang="en-GB" sz="2400">
                <a:latin typeface="+mj-lt"/>
              </a:rPr>
              <a:t>Velocity decay</a:t>
            </a:r>
          </a:p>
          <a:p>
            <a:pPr lvl="1" algn="r"/>
            <a:r>
              <a:rPr lang="en-GB" sz="2400">
                <a:latin typeface="+mj-lt"/>
              </a:rPr>
              <a:t>Fixed hyperparameters</a:t>
            </a:r>
          </a:p>
          <a:p>
            <a:pPr lvl="1" algn="r"/>
            <a:endParaRPr lang="en-GB" sz="2400">
              <a:latin typeface="+mj-lt"/>
            </a:endParaRPr>
          </a:p>
          <a:p>
            <a:pPr algn="r"/>
            <a:r>
              <a:rPr lang="en-GB" sz="2400" b="1">
                <a:latin typeface="+mj-lt"/>
              </a:rPr>
              <a:t>2. Investigate generalisation to different data sets:</a:t>
            </a:r>
          </a:p>
          <a:p>
            <a:pPr lvl="1" algn="r"/>
            <a:r>
              <a:rPr lang="en-GB" sz="2400">
                <a:latin typeface="+mj-lt"/>
              </a:rPr>
              <a:t>MNIST</a:t>
            </a:r>
          </a:p>
          <a:p>
            <a:pPr lvl="1" algn="r"/>
            <a:r>
              <a:rPr lang="en-GB" sz="2400">
                <a:latin typeface="+mj-lt"/>
              </a:rPr>
              <a:t>CIFAR-10</a:t>
            </a:r>
          </a:p>
          <a:p>
            <a:pPr algn="r"/>
            <a:endParaRPr lang="fr-FR" sz="2400">
              <a:latin typeface="+mj-lt"/>
            </a:endParaRPr>
          </a:p>
        </p:txBody>
      </p:sp>
    </p:spTree>
    <p:extLst>
      <p:ext uri="{BB962C8B-B14F-4D97-AF65-F5344CB8AC3E}">
        <p14:creationId xmlns:p14="http://schemas.microsoft.com/office/powerpoint/2010/main" val="49029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D067D-E20A-BD41-8BCA-5593BCBB69EB}"/>
              </a:ext>
            </a:extLst>
          </p:cNvPr>
          <p:cNvSpPr>
            <a:spLocks noGrp="1"/>
          </p:cNvSpPr>
          <p:nvPr>
            <p:ph type="title"/>
          </p:nvPr>
        </p:nvSpPr>
        <p:spPr/>
        <p:txBody>
          <a:bodyPr>
            <a:normAutofit/>
          </a:bodyPr>
          <a:lstStyle/>
          <a:p>
            <a:r>
              <a:rPr lang="en-GB" sz="3400">
                <a:latin typeface="Goudy Old Style" panose="02020502050305020303" pitchFamily="18" charset="77"/>
              </a:rPr>
              <a:t>References</a:t>
            </a:r>
          </a:p>
        </p:txBody>
      </p:sp>
      <p:sp>
        <p:nvSpPr>
          <p:cNvPr id="3" name="Espace réservé du contenu 2">
            <a:extLst>
              <a:ext uri="{FF2B5EF4-FFF2-40B4-BE49-F238E27FC236}">
                <a16:creationId xmlns:a16="http://schemas.microsoft.com/office/drawing/2014/main" id="{F0F9E3E7-4764-8D45-9996-D06173BEC3AD}"/>
              </a:ext>
            </a:extLst>
          </p:cNvPr>
          <p:cNvSpPr>
            <a:spLocks noGrp="1"/>
          </p:cNvSpPr>
          <p:nvPr>
            <p:ph idx="1"/>
          </p:nvPr>
        </p:nvSpPr>
        <p:spPr>
          <a:xfrm>
            <a:off x="2476500" y="1958975"/>
            <a:ext cx="6923567" cy="4351338"/>
          </a:xfrm>
        </p:spPr>
        <p:txBody>
          <a:bodyPr>
            <a:normAutofit lnSpcReduction="10000"/>
          </a:bodyPr>
          <a:lstStyle/>
          <a:p>
            <a:r>
              <a:rPr lang="en-GB" sz="1600">
                <a:latin typeface="+mj-lt"/>
              </a:rPr>
              <a:t>https://</a:t>
            </a:r>
            <a:r>
              <a:rPr lang="en-GB" sz="1600" err="1">
                <a:latin typeface="+mj-lt"/>
              </a:rPr>
              <a:t>www.howitworksdaily.com</a:t>
            </a:r>
            <a:r>
              <a:rPr lang="en-GB" sz="1600">
                <a:latin typeface="+mj-lt"/>
              </a:rPr>
              <a:t>/</a:t>
            </a:r>
            <a:r>
              <a:rPr lang="en-GB" sz="1600" err="1">
                <a:latin typeface="+mj-lt"/>
              </a:rPr>
              <a:t>wp</a:t>
            </a:r>
            <a:r>
              <a:rPr lang="en-GB" sz="1600">
                <a:latin typeface="+mj-lt"/>
              </a:rPr>
              <a:t>-content/uploads/2015/07/wallpaper-of-a-flock-of-flying-birds-</a:t>
            </a:r>
            <a:r>
              <a:rPr lang="en-GB" sz="1600" err="1">
                <a:latin typeface="+mj-lt"/>
              </a:rPr>
              <a:t>hd</a:t>
            </a:r>
            <a:r>
              <a:rPr lang="en-GB" sz="1600">
                <a:latin typeface="+mj-lt"/>
              </a:rPr>
              <a:t>-bird-</a:t>
            </a:r>
            <a:r>
              <a:rPr lang="en-GB" sz="1600" err="1">
                <a:latin typeface="+mj-lt"/>
              </a:rPr>
              <a:t>wallpapers.jpg</a:t>
            </a:r>
            <a:endParaRPr lang="en-GB" sz="1600">
              <a:latin typeface="+mj-lt"/>
              <a:cs typeface="Calibri" panose="020F0502020204030204"/>
            </a:endParaRPr>
          </a:p>
          <a:p>
            <a:r>
              <a:rPr lang="en-GB" sz="1600">
                <a:latin typeface="+mj-lt"/>
              </a:rPr>
              <a:t>https://</a:t>
            </a:r>
            <a:r>
              <a:rPr lang="en-GB" sz="1600" err="1">
                <a:latin typeface="+mj-lt"/>
              </a:rPr>
              <a:t>www.wired.com</a:t>
            </a:r>
            <a:r>
              <a:rPr lang="en-GB" sz="1600">
                <a:latin typeface="+mj-lt"/>
              </a:rPr>
              <a:t>/</a:t>
            </a:r>
            <a:r>
              <a:rPr lang="en-GB" sz="1600" err="1">
                <a:latin typeface="+mj-lt"/>
              </a:rPr>
              <a:t>wp</a:t>
            </a:r>
            <a:r>
              <a:rPr lang="en-GB" sz="1600">
                <a:latin typeface="+mj-lt"/>
              </a:rPr>
              <a:t>-content/uploads/</a:t>
            </a:r>
            <a:r>
              <a:rPr lang="en-GB" sz="1600" err="1">
                <a:latin typeface="+mj-lt"/>
              </a:rPr>
              <a:t>images_blogs</a:t>
            </a:r>
            <a:r>
              <a:rPr lang="en-GB" sz="1600">
                <a:latin typeface="+mj-lt"/>
              </a:rPr>
              <a:t>/</a:t>
            </a:r>
            <a:r>
              <a:rPr lang="en-GB" sz="1600" err="1">
                <a:latin typeface="+mj-lt"/>
              </a:rPr>
              <a:t>wiredscience</a:t>
            </a:r>
            <a:r>
              <a:rPr lang="en-GB" sz="1600">
                <a:latin typeface="+mj-lt"/>
              </a:rPr>
              <a:t>/2013/03/ff_collectives2_large.jpg</a:t>
            </a:r>
          </a:p>
          <a:p>
            <a:r>
              <a:rPr lang="en-GB" sz="1600">
                <a:latin typeface="+mj-lt"/>
              </a:rPr>
              <a:t>https://</a:t>
            </a:r>
            <a:r>
              <a:rPr lang="en-GB" sz="1600" err="1">
                <a:latin typeface="+mj-lt"/>
              </a:rPr>
              <a:t>image.slidesharecdn.com</a:t>
            </a:r>
            <a:r>
              <a:rPr lang="en-GB" sz="1600">
                <a:latin typeface="+mj-lt"/>
              </a:rPr>
              <a:t>/studyofusingparticleswarmforoptimalpowerflow-140804204246-phpapp02/95/study-of-using-particle-swarm-for-optimal-power-flow-19-638.jpg?cb=1407185033</a:t>
            </a:r>
          </a:p>
          <a:p>
            <a:r>
              <a:rPr lang="en-GB" sz="1600">
                <a:latin typeface="+mj-lt"/>
              </a:rPr>
              <a:t>https://</a:t>
            </a:r>
            <a:r>
              <a:rPr lang="en-GB" sz="1600" err="1">
                <a:latin typeface="+mj-lt"/>
              </a:rPr>
              <a:t>www.analyticsvidhya.com</a:t>
            </a:r>
            <a:r>
              <a:rPr lang="en-GB" sz="1600">
                <a:latin typeface="+mj-lt"/>
              </a:rPr>
              <a:t>/blog/2017/07/introduction-to-genetic-algorithm/</a:t>
            </a:r>
          </a:p>
          <a:p>
            <a:r>
              <a:rPr lang="en-GB" sz="1600">
                <a:latin typeface="+mj-lt"/>
              </a:rPr>
              <a:t>http://</a:t>
            </a:r>
            <a:r>
              <a:rPr lang="en-GB" sz="1600" err="1">
                <a:latin typeface="+mj-lt"/>
              </a:rPr>
              <a:t>www.collective-behavior.com</a:t>
            </a:r>
            <a:r>
              <a:rPr lang="en-GB" sz="1600">
                <a:latin typeface="+mj-lt"/>
              </a:rPr>
              <a:t>/</a:t>
            </a:r>
            <a:r>
              <a:rPr lang="en-GB" sz="1600" err="1">
                <a:latin typeface="+mj-lt"/>
              </a:rPr>
              <a:t>wp</a:t>
            </a:r>
            <a:r>
              <a:rPr lang="en-GB" sz="1600">
                <a:latin typeface="+mj-lt"/>
              </a:rPr>
              <a:t>-content/uploads/2016/03/</a:t>
            </a:r>
            <a:r>
              <a:rPr lang="en-GB" sz="1600" err="1">
                <a:latin typeface="+mj-lt"/>
              </a:rPr>
              <a:t>ant_colony_optimization.png</a:t>
            </a:r>
            <a:endParaRPr lang="en-GB" sz="1600">
              <a:latin typeface="+mj-lt"/>
            </a:endParaRPr>
          </a:p>
          <a:p>
            <a:r>
              <a:rPr lang="en-GB" sz="1600">
                <a:latin typeface="+mj-lt"/>
              </a:rPr>
              <a:t>https://</a:t>
            </a:r>
            <a:r>
              <a:rPr lang="en-GB" sz="1600" err="1">
                <a:latin typeface="+mj-lt"/>
              </a:rPr>
              <a:t>mag.uchicago.edu</a:t>
            </a:r>
            <a:r>
              <a:rPr lang="en-GB" sz="1600">
                <a:latin typeface="+mj-lt"/>
              </a:rPr>
              <a:t>/sites/default/files/1508_Kelly_Neural-network.jpg</a:t>
            </a:r>
          </a:p>
          <a:p>
            <a:r>
              <a:rPr lang="en-GB" sz="1600">
                <a:latin typeface="+mj-lt"/>
              </a:rPr>
              <a:t>http://</a:t>
            </a:r>
            <a:r>
              <a:rPr lang="en-GB" sz="1600" err="1">
                <a:latin typeface="+mj-lt"/>
              </a:rPr>
              <a:t>slideplayer.com</a:t>
            </a:r>
            <a:r>
              <a:rPr lang="en-GB" sz="1600">
                <a:latin typeface="+mj-lt"/>
              </a:rPr>
              <a:t>/slide/9347431/28/images/1/</a:t>
            </a:r>
            <a:r>
              <a:rPr lang="en-GB" sz="1600" err="1">
                <a:latin typeface="+mj-lt"/>
              </a:rPr>
              <a:t>Artificial+Neural+Network.jpg</a:t>
            </a:r>
            <a:endParaRPr lang="en-GB" sz="1600">
              <a:latin typeface="+mj-lt"/>
              <a:cs typeface="Calibri" panose="020F0502020204030204"/>
            </a:endParaRPr>
          </a:p>
          <a:p>
            <a:r>
              <a:rPr lang="en-GB" sz="1600">
                <a:latin typeface="+mj-lt"/>
              </a:rPr>
              <a:t>https://</a:t>
            </a:r>
            <a:r>
              <a:rPr lang="en-GB" sz="1600" err="1">
                <a:latin typeface="+mj-lt"/>
              </a:rPr>
              <a:t>upload.wikimedia.org</a:t>
            </a:r>
            <a:r>
              <a:rPr lang="en-GB" sz="1600">
                <a:latin typeface="+mj-lt"/>
              </a:rPr>
              <a:t>/</a:t>
            </a:r>
            <a:r>
              <a:rPr lang="en-GB" sz="1600" err="1">
                <a:latin typeface="+mj-lt"/>
              </a:rPr>
              <a:t>wikipedia</a:t>
            </a:r>
            <a:r>
              <a:rPr lang="en-GB" sz="1600">
                <a:latin typeface="+mj-lt"/>
              </a:rPr>
              <a:t>/commons/thumb/9/9e/</a:t>
            </a:r>
            <a:r>
              <a:rPr lang="en-GB" sz="1600" err="1">
                <a:latin typeface="+mj-lt"/>
              </a:rPr>
              <a:t>Iris_sanguinea.JPG</a:t>
            </a:r>
            <a:r>
              <a:rPr lang="en-GB" sz="1600">
                <a:latin typeface="+mj-lt"/>
              </a:rPr>
              <a:t>/1200px-Iris_sanguinea.JPG</a:t>
            </a:r>
            <a:endParaRPr lang="fr-FR" sz="1600">
              <a:latin typeface="+mj-lt"/>
              <a:cs typeface="Calibri"/>
            </a:endParaRPr>
          </a:p>
          <a:p>
            <a:endParaRPr lang="en-GB">
              <a:cs typeface="Calibri" panose="020F0502020204030204"/>
            </a:endParaRPr>
          </a:p>
          <a:p>
            <a:endParaRPr lang="en-GB">
              <a:cs typeface="Calibri" panose="020F0502020204030204"/>
            </a:endParaRPr>
          </a:p>
          <a:p>
            <a:endParaRPr lang="en-GB"/>
          </a:p>
        </p:txBody>
      </p:sp>
    </p:spTree>
    <p:extLst>
      <p:ext uri="{BB962C8B-B14F-4D97-AF65-F5344CB8AC3E}">
        <p14:creationId xmlns:p14="http://schemas.microsoft.com/office/powerpoint/2010/main" val="2493738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3">
            <a:alphaModFix amt="50000"/>
          </a:blip>
          <a:srcRect t="10000"/>
          <a:stretch/>
        </p:blipFill>
        <p:spPr>
          <a:xfrm>
            <a:off x="20" y="10"/>
            <a:ext cx="12191980" cy="6857990"/>
          </a:xfrm>
          <a:prstGeom prst="rect">
            <a:avLst/>
          </a:prstGeom>
        </p:spPr>
      </p:pic>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1524000" y="1122362"/>
            <a:ext cx="9144000" cy="2900518"/>
          </a:xfrm>
        </p:spPr>
        <p:txBody>
          <a:bodyPr>
            <a:normAutofit/>
          </a:bodyPr>
          <a:lstStyle/>
          <a:p>
            <a:r>
              <a:rPr lang="en" sz="5600">
                <a:solidFill>
                  <a:srgbClr val="FFFFFF"/>
                </a:solidFill>
                <a:latin typeface="Goudy Old Style" panose="02020502050305020303" pitchFamily="18" charset="77"/>
              </a:rPr>
              <a:t>Particle Swarm </a:t>
            </a:r>
            <a:r>
              <a:rPr lang="en-GB" sz="5600">
                <a:solidFill>
                  <a:srgbClr val="FFFFFF"/>
                </a:solidFill>
                <a:latin typeface="Goudy Old Style" panose="02020502050305020303" pitchFamily="18" charset="77"/>
              </a:rPr>
              <a:t>Optimisation</a:t>
            </a:r>
            <a:r>
              <a:rPr lang="en" sz="5600">
                <a:solidFill>
                  <a:srgbClr val="FFFFFF"/>
                </a:solidFill>
                <a:latin typeface="Goudy Old Style" panose="02020502050305020303" pitchFamily="18" charset="77"/>
              </a:rPr>
              <a:t> for Neural Networks </a:t>
            </a:r>
            <a:br>
              <a:rPr lang="en" sz="5600">
                <a:solidFill>
                  <a:srgbClr val="FFFFFF"/>
                </a:solidFill>
                <a:latin typeface="Goudy Old Style" panose="02020502050305020303" pitchFamily="18" charset="77"/>
              </a:rPr>
            </a:br>
            <a:endParaRPr lang="en-GB" sz="5600">
              <a:solidFill>
                <a:srgbClr val="FFFFFF"/>
              </a:solidFill>
              <a:latin typeface="Goudy Old Style" panose="02020502050305020303" pitchFamily="18" charset="77"/>
            </a:endParaRPr>
          </a:p>
        </p:txBody>
      </p:sp>
      <p:sp>
        <p:nvSpPr>
          <p:cNvPr id="3" name="Sous-titre 2">
            <a:extLst>
              <a:ext uri="{FF2B5EF4-FFF2-40B4-BE49-F238E27FC236}">
                <a16:creationId xmlns:a16="http://schemas.microsoft.com/office/drawing/2014/main" id="{D9B29E71-E5DE-6441-807F-3DE11F2C8CB7}"/>
              </a:ext>
            </a:extLst>
          </p:cNvPr>
          <p:cNvSpPr>
            <a:spLocks noGrp="1"/>
          </p:cNvSpPr>
          <p:nvPr>
            <p:ph type="subTitle" idx="1"/>
          </p:nvPr>
        </p:nvSpPr>
        <p:spPr>
          <a:xfrm>
            <a:off x="1524000" y="4159404"/>
            <a:ext cx="9144000" cy="1098395"/>
          </a:xfrm>
        </p:spPr>
        <p:txBody>
          <a:bodyPr>
            <a:normAutofit fontScale="92500" lnSpcReduction="10000"/>
          </a:bodyPr>
          <a:lstStyle/>
          <a:p>
            <a:br>
              <a:rPr lang="fr-FR">
                <a:solidFill>
                  <a:srgbClr val="FFFFFF"/>
                </a:solidFill>
                <a:latin typeface="Goudy Old Style" panose="02020502050305020303" pitchFamily="18" charset="77"/>
              </a:rPr>
            </a:br>
            <a:r>
              <a:rPr lang="fr-FR">
                <a:solidFill>
                  <a:srgbClr val="FFFFFF"/>
                </a:solidFill>
                <a:latin typeface="Goudy Old Style" panose="02020502050305020303" pitchFamily="18" charset="77"/>
              </a:rPr>
              <a:t>4G4 Group </a:t>
            </a:r>
            <a:r>
              <a:rPr lang="fr-FR" err="1">
                <a:solidFill>
                  <a:srgbClr val="FFFFFF"/>
                </a:solidFill>
                <a:latin typeface="Goudy Old Style" panose="02020502050305020303" pitchFamily="18" charset="77"/>
              </a:rPr>
              <a:t>Presentation</a:t>
            </a:r>
            <a:endParaRPr lang="fr-FR">
              <a:solidFill>
                <a:srgbClr val="FFFFFF"/>
              </a:solidFill>
              <a:latin typeface="Goudy Old Style" panose="02020502050305020303" pitchFamily="18" charset="77"/>
            </a:endParaRPr>
          </a:p>
          <a:p>
            <a:r>
              <a:rPr lang="fr-FR">
                <a:solidFill>
                  <a:srgbClr val="FFFFFF"/>
                </a:solidFill>
                <a:latin typeface="Goudy Old Style" panose="02020502050305020303" pitchFamily="18" charset="77"/>
              </a:rPr>
              <a:t>Group 8: Kimberly Barker, Louise Aumont and William </a:t>
            </a:r>
            <a:r>
              <a:rPr lang="fr-FR" err="1">
                <a:solidFill>
                  <a:srgbClr val="FFFFFF"/>
                </a:solidFill>
                <a:latin typeface="Goudy Old Style" panose="02020502050305020303" pitchFamily="18" charset="77"/>
              </a:rPr>
              <a:t>Halfpenny</a:t>
            </a:r>
            <a:endParaRPr lang="en-GB">
              <a:solidFill>
                <a:srgbClr val="FFFFFF"/>
              </a:solidFill>
              <a:latin typeface="Goudy Old Style" panose="02020502050305020303" pitchFamily="18" charset="77"/>
            </a:endParaRPr>
          </a:p>
        </p:txBody>
      </p: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67089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D8F8F68-2ADC-EC46-B4BB-AF2BFB74A7E9}"/>
              </a:ext>
            </a:extLst>
          </p:cNvPr>
          <p:cNvPicPr>
            <a:picLocks noChangeAspect="1"/>
          </p:cNvPicPr>
          <p:nvPr/>
        </p:nvPicPr>
        <p:blipFill rotWithShape="1">
          <a:blip r:embed="rId3"/>
          <a:srcRect l="1221" t="8791" b="8792"/>
          <a:stretch/>
        </p:blipFill>
        <p:spPr>
          <a:xfrm>
            <a:off x="-148856" y="10"/>
            <a:ext cx="12340856" cy="6857990"/>
          </a:xfrm>
          <a:prstGeom prst="rect">
            <a:avLst/>
          </a:prstGeom>
        </p:spPr>
      </p:pic>
      <p:sp>
        <p:nvSpPr>
          <p:cNvPr id="2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09448" y="1913950"/>
            <a:ext cx="4204137" cy="1342754"/>
          </a:xfrm>
        </p:spPr>
        <p:txBody>
          <a:bodyPr>
            <a:normAutofit/>
          </a:bodyPr>
          <a:lstStyle/>
          <a:p>
            <a:pPr algn="ctr"/>
            <a:r>
              <a:rPr lang="en-GB" sz="3600">
                <a:latin typeface="Goudy Old Style" panose="02020502050305020303" pitchFamily="18" charset="77"/>
              </a:rPr>
              <a:t>Presentation Outline</a:t>
            </a:r>
          </a:p>
        </p:txBody>
      </p:sp>
      <p:cxnSp>
        <p:nvCxnSpPr>
          <p:cNvPr id="30" name="Straight Connector 3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4" name="Espace réservé du contenu 2">
            <a:extLst>
              <a:ext uri="{FF2B5EF4-FFF2-40B4-BE49-F238E27FC236}">
                <a16:creationId xmlns:a16="http://schemas.microsoft.com/office/drawing/2014/main" id="{5D4A1232-097E-6548-9DC3-A82E85963A96}"/>
              </a:ext>
            </a:extLst>
          </p:cNvPr>
          <p:cNvSpPr>
            <a:spLocks noGrp="1"/>
          </p:cNvSpPr>
          <p:nvPr>
            <p:ph idx="1"/>
          </p:nvPr>
        </p:nvSpPr>
        <p:spPr>
          <a:xfrm>
            <a:off x="1649896" y="3417573"/>
            <a:ext cx="3468641" cy="2619839"/>
          </a:xfrm>
        </p:spPr>
        <p:txBody>
          <a:bodyPr anchor="ctr">
            <a:normAutofit/>
          </a:bodyPr>
          <a:lstStyle/>
          <a:p>
            <a:pPr marL="457200" indent="-457200">
              <a:buAutoNum type="arabicPeriod"/>
            </a:pPr>
            <a:r>
              <a:rPr lang="en-GB">
                <a:latin typeface="+mj-lt"/>
                <a:cs typeface="Calibri Light" panose="020F0302020204030204" pitchFamily="34" charset="0"/>
              </a:rPr>
              <a:t>Motivation</a:t>
            </a:r>
          </a:p>
          <a:p>
            <a:pPr marL="457200" indent="-457200">
              <a:buAutoNum type="arabicPeriod"/>
            </a:pPr>
            <a:r>
              <a:rPr lang="en-GB">
                <a:latin typeface="+mj-lt"/>
                <a:cs typeface="Calibri Light" panose="020F0302020204030204" pitchFamily="34" charset="0"/>
              </a:rPr>
              <a:t>Results</a:t>
            </a:r>
          </a:p>
          <a:p>
            <a:pPr marL="457200" indent="-457200">
              <a:buAutoNum type="arabicPeriod"/>
            </a:pPr>
            <a:r>
              <a:rPr lang="en-GB">
                <a:latin typeface="+mj-lt"/>
                <a:cs typeface="Calibri Light" panose="020F0302020204030204" pitchFamily="34" charset="0"/>
              </a:rPr>
              <a:t>Future steps</a:t>
            </a:r>
          </a:p>
          <a:p>
            <a:endParaRPr lang="en-GB" sz="1800" b="1">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06015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2"/>
          <a:srcRect t="10000"/>
          <a:stretch/>
        </p:blipFill>
        <p:spPr>
          <a:xfrm>
            <a:off x="0" y="0"/>
            <a:ext cx="12192000" cy="6858001"/>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8022020" y="3613666"/>
            <a:ext cx="3852041" cy="1510124"/>
          </a:xfrm>
        </p:spPr>
        <p:txBody>
          <a:bodyPr>
            <a:normAutofit/>
          </a:bodyPr>
          <a:lstStyle/>
          <a:p>
            <a:r>
              <a:rPr lang="en" sz="4000">
                <a:latin typeface="Goudy Old Style" panose="02020502050305020303" pitchFamily="18" charset="77"/>
              </a:rPr>
              <a:t>1. Motivation</a:t>
            </a:r>
            <a:endParaRPr lang="en-GB" sz="4000">
              <a:latin typeface="Goudy Old Style" panose="02020502050305020303" pitchFamily="18" charset="77"/>
            </a:endParaRPr>
          </a:p>
        </p:txBody>
      </p: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Tree>
    <p:extLst>
      <p:ext uri="{BB962C8B-B14F-4D97-AF65-F5344CB8AC3E}">
        <p14:creationId xmlns:p14="http://schemas.microsoft.com/office/powerpoint/2010/main" val="1203759674"/>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24861" pathEditMode="relative" ptsTypes="AA">
                                      <p:cBhvr>
                                        <p:cTn id="6" dur="30000" fill="hold"/>
                                        <p:tgtEl>
                                          <p:spTgt spid="8"/>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8"/>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24861 L 0.02883 -0.23345" pathEditMode="relative" ptsTypes="AA">
                                      <p:cBhvr>
                                        <p:cTn id="11" dur="30000" fill="hold"/>
                                        <p:tgtEl>
                                          <p:spTgt spid="8"/>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02883 -0.23345 L -0.17241 0.24861" pathEditMode="relative" ptsTypes="AA">
                                      <p:cBhvr>
                                        <p:cTn id="14" dur="30000" fill="hold"/>
                                        <p:tgtEl>
                                          <p:spTgt spid="8"/>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17241 0.24861 L 0 0" pathEditMode="relative" ptsTypes="AA">
                                      <p:cBhvr>
                                        <p:cTn id="17" dur="30000" fill="hold"/>
                                        <p:tgtEl>
                                          <p:spTgt spid="8"/>
                                        </p:tgtEl>
                                        <p:attrNameLst>
                                          <p:attrName>ppt_x</p:attrName>
                                          <p:attrName>ppt_y</p:attrName>
                                        </p:attrNameLst>
                                      </p:cBhvr>
                                    </p:animMotion>
                                  </p:childTnLst>
                                </p:cTn>
                              </p:par>
                              <p:par>
                                <p:cTn id="18" presetID="6" presetClass="emph" presetSubtype="0" accel="50000" decel="50000" fill="hold" nodeType="withEffect">
                                  <p:stCondLst>
                                    <p:cond delay="5000"/>
                                  </p:stCondLst>
                                  <p:childTnLst>
                                    <p:animScale>
                                      <p:cBhvr>
                                        <p:cTn id="19" dur="30000" fill="hold"/>
                                        <p:tgtEl>
                                          <p:spTgt spid="8"/>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 pathEditMode="relative" ptsTypes="AA">
                                      <p:cBhvr>
                                        <p:cTn id="22" dur="5000" fill="hold"/>
                                        <p:tgtEl>
                                          <p:spTgt spid="8"/>
                                        </p:tgtEl>
                                        <p:attrNameLst>
                                          <p:attrName>ppt_x</p:attrName>
                                          <p:attrName>ppt_y</p:attrName>
                                        </p:attrNameLst>
                                      </p:cBhvr>
                                    </p:animMotion>
                                  </p:childTnLst>
                                </p:cTn>
                              </p:par>
                            </p:childTnLst>
                          </p:cTn>
                        </p:par>
                      </p:childTnLst>
                    </p:cTn>
                  </p:par>
                </p:childTnLst>
              </p:cTn>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re 1">
            <a:extLst>
              <a:ext uri="{FF2B5EF4-FFF2-40B4-BE49-F238E27FC236}">
                <a16:creationId xmlns:a16="http://schemas.microsoft.com/office/drawing/2014/main" id="{A62CC25A-2132-482B-8B64-C0D3BD64D331}"/>
              </a:ext>
            </a:extLst>
          </p:cNvPr>
          <p:cNvSpPr txBox="1">
            <a:spLocks/>
          </p:cNvSpPr>
          <p:nvPr/>
        </p:nvSpPr>
        <p:spPr>
          <a:xfrm>
            <a:off x="803807" y="1103313"/>
            <a:ext cx="6318649"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solidFill>
                  <a:srgbClr val="000000"/>
                </a:solidFill>
                <a:latin typeface="Goudy Old Style" panose="02020502050305020303" pitchFamily="18" charset="77"/>
              </a:rPr>
              <a:t>Biomimetic Algorithms</a:t>
            </a:r>
          </a:p>
        </p:txBody>
      </p:sp>
      <p:sp>
        <p:nvSpPr>
          <p:cNvPr id="13" name="Content Placeholder 91">
            <a:extLst>
              <a:ext uri="{FF2B5EF4-FFF2-40B4-BE49-F238E27FC236}">
                <a16:creationId xmlns:a16="http://schemas.microsoft.com/office/drawing/2014/main" id="{41F044AE-D226-4DF4-9F59-2465FD9D9946}"/>
              </a:ext>
            </a:extLst>
          </p:cNvPr>
          <p:cNvSpPr txBox="1">
            <a:spLocks/>
          </p:cNvSpPr>
          <p:nvPr/>
        </p:nvSpPr>
        <p:spPr>
          <a:xfrm>
            <a:off x="803807" y="2421682"/>
            <a:ext cx="4650524" cy="3639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latin typeface="+mj-lt"/>
                <a:cs typeface="Calibri Light" panose="020F0302020204030204" pitchFamily="34" charset="0"/>
              </a:rPr>
              <a:t>Natural metaphors </a:t>
            </a:r>
          </a:p>
          <a:p>
            <a:r>
              <a:rPr lang="en-US" sz="2200">
                <a:latin typeface="+mj-lt"/>
                <a:cs typeface="Calibri Light" panose="020F0302020204030204" pitchFamily="34" charset="0"/>
              </a:rPr>
              <a:t>More intuitive algorithms</a:t>
            </a:r>
          </a:p>
          <a:p>
            <a:pPr marL="0"/>
            <a:endParaRPr lang="en-US" sz="2200">
              <a:solidFill>
                <a:srgbClr val="000000"/>
              </a:solidFill>
              <a:latin typeface="+mj-lt"/>
            </a:endParaRPr>
          </a:p>
          <a:p>
            <a:pPr marL="0"/>
            <a:endParaRPr lang="en-US" sz="2200">
              <a:solidFill>
                <a:srgbClr val="000000"/>
              </a:solidFill>
              <a:latin typeface="+mj-lt"/>
            </a:endParaRPr>
          </a:p>
        </p:txBody>
      </p:sp>
      <p:pic>
        <p:nvPicPr>
          <p:cNvPr id="11" name="Picture 10" descr="A picture containing clock&#10;&#10;Description automatically generated">
            <a:extLst>
              <a:ext uri="{FF2B5EF4-FFF2-40B4-BE49-F238E27FC236}">
                <a16:creationId xmlns:a16="http://schemas.microsoft.com/office/drawing/2014/main" id="{E9D17843-D865-444D-8974-F1A37485D91B}"/>
              </a:ext>
            </a:extLst>
          </p:cNvPr>
          <p:cNvPicPr>
            <a:picLocks noChangeAspect="1"/>
          </p:cNvPicPr>
          <p:nvPr/>
        </p:nvPicPr>
        <p:blipFill>
          <a:blip r:embed="rId3"/>
          <a:stretch>
            <a:fillRect/>
          </a:stretch>
        </p:blipFill>
        <p:spPr>
          <a:xfrm>
            <a:off x="8505333" y="822851"/>
            <a:ext cx="3205839" cy="2094481"/>
          </a:xfrm>
          <a:prstGeom prst="rect">
            <a:avLst/>
          </a:prstGeom>
          <a:ln>
            <a:solidFill>
              <a:schemeClr val="tx1">
                <a:lumMod val="50000"/>
                <a:lumOff val="50000"/>
              </a:schemeClr>
            </a:solidFill>
          </a:ln>
        </p:spPr>
      </p:pic>
      <p:sp>
        <p:nvSpPr>
          <p:cNvPr id="4" name="Ellipse 3">
            <a:extLst>
              <a:ext uri="{FF2B5EF4-FFF2-40B4-BE49-F238E27FC236}">
                <a16:creationId xmlns:a16="http://schemas.microsoft.com/office/drawing/2014/main" id="{F1D79098-A827-1B45-A353-7266C56FB8BA}"/>
              </a:ext>
            </a:extLst>
          </p:cNvPr>
          <p:cNvSpPr/>
          <p:nvPr/>
        </p:nvSpPr>
        <p:spPr>
          <a:xfrm>
            <a:off x="5752506" y="1970000"/>
            <a:ext cx="3647588" cy="33865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17" name="Picture 16" descr="A close up of a logo&#10;&#10;Description automatically generated">
            <a:extLst>
              <a:ext uri="{FF2B5EF4-FFF2-40B4-BE49-F238E27FC236}">
                <a16:creationId xmlns:a16="http://schemas.microsoft.com/office/drawing/2014/main" id="{EDC525AD-A0D5-4DB1-9C3D-481FBE43FE0B}"/>
              </a:ext>
            </a:extLst>
          </p:cNvPr>
          <p:cNvPicPr>
            <a:picLocks noChangeAspect="1"/>
          </p:cNvPicPr>
          <p:nvPr/>
        </p:nvPicPr>
        <p:blipFill>
          <a:blip r:embed="rId4"/>
          <a:stretch>
            <a:fillRect/>
          </a:stretch>
        </p:blipFill>
        <p:spPr>
          <a:xfrm>
            <a:off x="6252037" y="2743200"/>
            <a:ext cx="2507808" cy="2126974"/>
          </a:xfrm>
          <a:prstGeom prst="rect">
            <a:avLst/>
          </a:prstGeom>
        </p:spPr>
      </p:pic>
      <p:pic>
        <p:nvPicPr>
          <p:cNvPr id="19" name="Picture 18" descr="Une image contenant grand, oiseau, signe, fruit&#10;&#10;Description générée automatiquement">
            <a:extLst>
              <a:ext uri="{FF2B5EF4-FFF2-40B4-BE49-F238E27FC236}">
                <a16:creationId xmlns:a16="http://schemas.microsoft.com/office/drawing/2014/main" id="{3879DCE9-B27A-41B8-BF26-0AEA24664B4F}"/>
              </a:ext>
            </a:extLst>
          </p:cNvPr>
          <p:cNvPicPr>
            <a:picLocks noChangeAspect="1"/>
          </p:cNvPicPr>
          <p:nvPr/>
        </p:nvPicPr>
        <p:blipFill>
          <a:blip r:embed="rId5"/>
          <a:stretch>
            <a:fillRect/>
          </a:stretch>
        </p:blipFill>
        <p:spPr>
          <a:xfrm>
            <a:off x="8759844" y="4193634"/>
            <a:ext cx="2951328" cy="2285999"/>
          </a:xfrm>
          <a:prstGeom prst="rect">
            <a:avLst/>
          </a:prstGeom>
        </p:spPr>
      </p:pic>
    </p:spTree>
    <p:extLst>
      <p:ext uri="{BB962C8B-B14F-4D97-AF65-F5344CB8AC3E}">
        <p14:creationId xmlns:p14="http://schemas.microsoft.com/office/powerpoint/2010/main" val="219859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801097" y="1396289"/>
            <a:ext cx="6593615" cy="1325563"/>
          </a:xfrm>
        </p:spPr>
        <p:txBody>
          <a:bodyPr vert="horz" lIns="91440" tIns="45720" rIns="91440" bIns="45720" rtlCol="0">
            <a:normAutofit/>
          </a:bodyPr>
          <a:lstStyle/>
          <a:p>
            <a:r>
              <a:rPr lang="en-GB">
                <a:solidFill>
                  <a:schemeClr val="bg1"/>
                </a:solidFill>
                <a:latin typeface="Goudy Old Style" panose="02020502050305020303" pitchFamily="18" charset="77"/>
              </a:rPr>
              <a:t>Particle Swarm Optimisation</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805543" y="3392870"/>
            <a:ext cx="4868995" cy="2660796"/>
          </a:xfrm>
        </p:spPr>
        <p:txBody>
          <a:bodyPr anchor="t">
            <a:normAutofit/>
          </a:bodyPr>
          <a:lstStyle/>
          <a:p>
            <a:r>
              <a:rPr lang="en-GB" sz="2200">
                <a:solidFill>
                  <a:schemeClr val="bg1"/>
                </a:solidFill>
                <a:latin typeface="Calibri Light" panose="020F0302020204030204" pitchFamily="34" charset="0"/>
              </a:rPr>
              <a:t>Particle Swarm Optimisation (PSO)</a:t>
            </a:r>
          </a:p>
          <a:p>
            <a:r>
              <a:rPr lang="en-GB" sz="2200">
                <a:solidFill>
                  <a:schemeClr val="bg1"/>
                </a:solidFill>
                <a:latin typeface="Calibri Light" panose="020F0302020204030204" pitchFamily="34" charset="0"/>
              </a:rPr>
              <a:t>Inspired by flocking behaviour of birds</a:t>
            </a:r>
          </a:p>
          <a:p>
            <a:r>
              <a:rPr lang="en-GB" sz="2200">
                <a:solidFill>
                  <a:schemeClr val="bg1"/>
                </a:solidFill>
                <a:latin typeface="Calibri Light" panose="020F0302020204030204" pitchFamily="34" charset="0"/>
              </a:rPr>
              <a:t>Updates based on of global and personal history</a:t>
            </a:r>
          </a:p>
        </p:txBody>
      </p:sp>
      <p:pic>
        <p:nvPicPr>
          <p:cNvPr id="9" name="Image 8" descr="Une image contenant troupeau, oiseau, extérieur, animal&#10;&#10;Description générée automatiquement">
            <a:extLst>
              <a:ext uri="{FF2B5EF4-FFF2-40B4-BE49-F238E27FC236}">
                <a16:creationId xmlns:a16="http://schemas.microsoft.com/office/drawing/2014/main" id="{BFC0333E-4049-1D44-ACFE-08BEE381330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6781" r="15468" b="-2"/>
          <a:stretch/>
        </p:blipFill>
        <p:spPr>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7" name="Image 6" descr="Une image contenant fruit, groupe, grand, volant&#10;&#10;Description générée automatiquement">
            <a:extLst>
              <a:ext uri="{FF2B5EF4-FFF2-40B4-BE49-F238E27FC236}">
                <a16:creationId xmlns:a16="http://schemas.microsoft.com/office/drawing/2014/main" id="{064C0127-B6C7-5D44-A8F6-3089DAC5FD9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6723" r="6495" b="4"/>
          <a:stretch/>
        </p:blipFill>
        <p:spPr>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pic>
        <p:nvPicPr>
          <p:cNvPr id="11" name="Image 10">
            <a:extLst>
              <a:ext uri="{FF2B5EF4-FFF2-40B4-BE49-F238E27FC236}">
                <a16:creationId xmlns:a16="http://schemas.microsoft.com/office/drawing/2014/main" id="{FBFEF852-8EEC-124B-8559-2BBBDFD78C51}"/>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11524" r="-4" b="-4"/>
          <a:stretch/>
        </p:blipFill>
        <p:spPr>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342390453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29D1771-4EBD-B04A-BE21-921EB7458612}"/>
              </a:ext>
            </a:extLst>
          </p:cNvPr>
          <p:cNvPicPr>
            <a:picLocks noChangeAspect="1"/>
          </p:cNvPicPr>
          <p:nvPr/>
        </p:nvPicPr>
        <p:blipFill rotWithShape="1">
          <a:blip r:embed="rId3"/>
          <a:srcRect l="19693" r="30749"/>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584766" y="1546035"/>
            <a:ext cx="4992624" cy="1243584"/>
          </a:xfrm>
        </p:spPr>
        <p:txBody>
          <a:bodyPr vert="horz" lIns="91440" tIns="45720" rIns="91440" bIns="45720" rtlCol="0" anchor="ctr">
            <a:normAutofit fontScale="90000"/>
          </a:bodyPr>
          <a:lstStyle/>
          <a:p>
            <a:r>
              <a:rPr lang="en-US">
                <a:latin typeface="Goudy Old Style" panose="02020502050305020303" pitchFamily="18" charset="77"/>
              </a:rPr>
              <a:t>Neural Network Training</a:t>
            </a:r>
          </a:p>
        </p:txBody>
      </p:sp>
      <mc:AlternateContent xmlns:mc="http://schemas.openxmlformats.org/markup-compatibility/2006" xmlns:a14="http://schemas.microsoft.com/office/drawing/2010/main">
        <mc:Choice Requires="a14">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680681" y="3122628"/>
                <a:ext cx="5164308" cy="3402363"/>
              </a:xfrm>
            </p:spPr>
            <p:txBody>
              <a:bodyPr anchor="t">
                <a:normAutofit/>
              </a:bodyPr>
              <a:lstStyle/>
              <a:p>
                <a:r>
                  <a:rPr lang="en-GB" sz="2200">
                    <a:latin typeface="Calibri Light" panose="020F0302020204030204" pitchFamily="34" charset="0"/>
                    <a:cs typeface="Calibri Light" panose="020F0302020204030204" pitchFamily="34" charset="0"/>
                  </a:rPr>
                  <a:t>Maps complex relationships between inputs and outputs</a:t>
                </a:r>
              </a:p>
              <a:p>
                <a:r>
                  <a:rPr lang="en-GB" sz="2200">
                    <a:latin typeface="Calibri Light" panose="020F0302020204030204" pitchFamily="34" charset="0"/>
                    <a:cs typeface="Calibri Light" panose="020F0302020204030204" pitchFamily="34" charset="0"/>
                  </a:rPr>
                  <a:t>Training the weights of a NN is an optimisation problem</a:t>
                </a:r>
              </a:p>
              <a:p>
                <a:r>
                  <a:rPr lang="en-GB" sz="2200">
                    <a:latin typeface="Calibri Light" panose="020F0302020204030204" pitchFamily="34" charset="0"/>
                  </a:rPr>
                  <a:t>Back propagation is the standard method but it can be challenging to understand</a:t>
                </a:r>
              </a:p>
              <a:p>
                <a:pPr marL="0" indent="0">
                  <a:buNone/>
                </a:pPr>
                <a:r>
                  <a:rPr lang="en-GB" sz="2200" b="1">
                    <a:latin typeface="Calibri Light" panose="020F0302020204030204" pitchFamily="34" charset="0"/>
                    <a:ea typeface="Cambria Math" panose="02040503050406030204" pitchFamily="18" charset="0"/>
                    <a:cs typeface="Calibri Light" panose="020F0302020204030204" pitchFamily="34" charset="0"/>
                  </a:rPr>
                  <a:t>                       </a:t>
                </a:r>
                <a14:m>
                  <m:oMath xmlns:m="http://schemas.openxmlformats.org/officeDocument/2006/math">
                    <m:r>
                      <a:rPr lang="en-GB" sz="2200" b="1" i="1" smtClean="0">
                        <a:latin typeface="Cambria Math" panose="02040503050406030204" pitchFamily="18" charset="0"/>
                        <a:ea typeface="Cambria Math" panose="02040503050406030204" pitchFamily="18" charset="0"/>
                        <a:cs typeface="Calibri Light" panose="020F0302020204030204" pitchFamily="34" charset="0"/>
                      </a:rPr>
                      <m:t>⟹ </m:t>
                    </m:r>
                  </m:oMath>
                </a14:m>
                <a:r>
                  <a:rPr lang="en-GB" sz="2200" b="1">
                    <a:latin typeface="Calibri Light" panose="020F0302020204030204" pitchFamily="34" charset="0"/>
                    <a:ea typeface="Cambria Math" panose="02040503050406030204" pitchFamily="18" charset="0"/>
                    <a:cs typeface="Calibri Light" panose="020F0302020204030204" pitchFamily="34" charset="0"/>
                  </a:rPr>
                  <a:t>PSO-NN</a:t>
                </a:r>
              </a:p>
            </p:txBody>
          </p:sp>
        </mc:Choice>
        <mc:Fallback xmlns="">
          <p:sp>
            <p:nvSpPr>
              <p:cNvPr id="108" name="Content Placeholder 91">
                <a:extLst>
                  <a:ext uri="{FF2B5EF4-FFF2-40B4-BE49-F238E27FC236}">
                    <a16:creationId xmlns:a16="http://schemas.microsoft.com/office/drawing/2014/main" id="{A3E73EE9-3BCF-4AF8-9777-141C9F9C88E6}"/>
                  </a:ext>
                </a:extLst>
              </p:cNvPr>
              <p:cNvSpPr>
                <a:spLocks noGrp="1" noRot="1" noChangeAspect="1" noMove="1" noResize="1" noEditPoints="1" noAdjustHandles="1" noChangeArrowheads="1" noChangeShapeType="1" noTextEdit="1"/>
              </p:cNvSpPr>
              <p:nvPr>
                <p:ph idx="1"/>
              </p:nvPr>
            </p:nvSpPr>
            <p:spPr>
              <a:xfrm>
                <a:off x="680681" y="3122628"/>
                <a:ext cx="5164308" cy="3402363"/>
              </a:xfrm>
              <a:blipFill>
                <a:blip r:embed="rId4"/>
                <a:stretch>
                  <a:fillRect l="-1417" t="-2330" r="-118"/>
                </a:stretch>
              </a:blipFill>
            </p:spPr>
            <p:txBody>
              <a:bodyPr/>
              <a:lstStyle/>
              <a:p>
                <a:r>
                  <a:rPr lang="en-US">
                    <a:noFill/>
                  </a:rPr>
                  <a:t> </a:t>
                </a:r>
              </a:p>
            </p:txBody>
          </p:sp>
        </mc:Fallback>
      </mc:AlternateContent>
      <p:grpSp>
        <p:nvGrpSpPr>
          <p:cNvPr id="5" name="Groupe 4">
            <a:extLst>
              <a:ext uri="{FF2B5EF4-FFF2-40B4-BE49-F238E27FC236}">
                <a16:creationId xmlns:a16="http://schemas.microsoft.com/office/drawing/2014/main" id="{7BA654FF-C85B-2647-B931-05131B377A54}"/>
              </a:ext>
            </a:extLst>
          </p:cNvPr>
          <p:cNvGrpSpPr/>
          <p:nvPr/>
        </p:nvGrpSpPr>
        <p:grpSpPr>
          <a:xfrm>
            <a:off x="9059587" y="3800500"/>
            <a:ext cx="2963333" cy="2961871"/>
            <a:chOff x="9059587" y="3800500"/>
            <a:chExt cx="2963333" cy="2961871"/>
          </a:xfrm>
        </p:grpSpPr>
        <p:sp>
          <p:nvSpPr>
            <p:cNvPr id="4" name="Ellipse 3">
              <a:extLst>
                <a:ext uri="{FF2B5EF4-FFF2-40B4-BE49-F238E27FC236}">
                  <a16:creationId xmlns:a16="http://schemas.microsoft.com/office/drawing/2014/main" id="{37E11FBB-9FB1-8245-892B-B64704735BFA}"/>
                </a:ext>
              </a:extLst>
            </p:cNvPr>
            <p:cNvSpPr/>
            <p:nvPr/>
          </p:nvSpPr>
          <p:spPr>
            <a:xfrm>
              <a:off x="9059587" y="3800500"/>
              <a:ext cx="2963333" cy="29618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Image 33">
              <a:extLst>
                <a:ext uri="{FF2B5EF4-FFF2-40B4-BE49-F238E27FC236}">
                  <a16:creationId xmlns:a16="http://schemas.microsoft.com/office/drawing/2014/main" id="{4522E448-5BD1-6947-BFB7-412ACBC4F57C}"/>
                </a:ext>
              </a:extLst>
            </p:cNvPr>
            <p:cNvPicPr>
              <a:picLocks noChangeAspect="1"/>
            </p:cNvPicPr>
            <p:nvPr/>
          </p:nvPicPr>
          <p:blipFill rotWithShape="1">
            <a:blip r:embed="rId5"/>
            <a:srcRect t="1" r="-6" b="-583"/>
            <a:stretch/>
          </p:blipFill>
          <p:spPr>
            <a:xfrm>
              <a:off x="9437632" y="4008316"/>
              <a:ext cx="2314685" cy="2754055"/>
            </a:xfrm>
            <a:prstGeom prst="rect">
              <a:avLst/>
            </a:prstGeom>
          </p:spPr>
        </p:pic>
      </p:grpSp>
    </p:spTree>
    <p:extLst>
      <p:ext uri="{BB962C8B-B14F-4D97-AF65-F5344CB8AC3E}">
        <p14:creationId xmlns:p14="http://schemas.microsoft.com/office/powerpoint/2010/main" val="37858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73FD70C-90D2-9148-86F0-1AC871D10B6C}"/>
              </a:ext>
            </a:extLst>
          </p:cNvPr>
          <p:cNvGraphicFramePr>
            <a:graphicFrameLocks noChangeAspect="1"/>
          </p:cNvGraphicFramePr>
          <p:nvPr>
            <p:extLst>
              <p:ext uri="{D42A27DB-BD31-4B8C-83A1-F6EECF244321}">
                <p14:modId xmlns:p14="http://schemas.microsoft.com/office/powerpoint/2010/main" val="3913686501"/>
              </p:ext>
            </p:extLst>
          </p:nvPr>
        </p:nvGraphicFramePr>
        <p:xfrm>
          <a:off x="0" y="180682"/>
          <a:ext cx="13563081" cy="7075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22583" y="555436"/>
            <a:ext cx="5498336" cy="1243584"/>
          </a:xfrm>
        </p:spPr>
        <p:txBody>
          <a:bodyPr vert="horz" lIns="91440" tIns="45720" rIns="91440" bIns="45720" rtlCol="0" anchor="ctr">
            <a:noAutofit/>
          </a:bodyPr>
          <a:lstStyle/>
          <a:p>
            <a:r>
              <a:rPr lang="en-US">
                <a:latin typeface="Goudy Old Style" panose="02020502050305020303" pitchFamily="18" charset="77"/>
              </a:rPr>
              <a:t>Problem Statement</a:t>
            </a:r>
          </a:p>
        </p:txBody>
      </p:sp>
    </p:spTree>
    <p:extLst>
      <p:ext uri="{BB962C8B-B14F-4D97-AF65-F5344CB8AC3E}">
        <p14:creationId xmlns:p14="http://schemas.microsoft.com/office/powerpoint/2010/main" val="254107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E89626C-836B-C04C-82CF-BA8A6C771031}"/>
                                            </p:graphicEl>
                                          </p:spTgt>
                                        </p:tgtEl>
                                        <p:attrNameLst>
                                          <p:attrName>style.visibility</p:attrName>
                                        </p:attrNameLst>
                                      </p:cBhvr>
                                      <p:to>
                                        <p:strVal val="visible"/>
                                      </p:to>
                                    </p:set>
                                    <p:animEffect transition="in" filter="fade">
                                      <p:cBhvr>
                                        <p:cTn id="7" dur="500"/>
                                        <p:tgtEl>
                                          <p:spTgt spid="6">
                                            <p:graphicEl>
                                              <a:dgm id="{FE89626C-836B-C04C-82CF-BA8A6C77103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52096725-BAAF-6C41-8C18-91D9FDEC8C6F}"/>
                                            </p:graphicEl>
                                          </p:spTgt>
                                        </p:tgtEl>
                                        <p:attrNameLst>
                                          <p:attrName>style.visibility</p:attrName>
                                        </p:attrNameLst>
                                      </p:cBhvr>
                                      <p:to>
                                        <p:strVal val="visible"/>
                                      </p:to>
                                    </p:set>
                                    <p:animEffect transition="in" filter="fade">
                                      <p:cBhvr>
                                        <p:cTn id="12" dur="500"/>
                                        <p:tgtEl>
                                          <p:spTgt spid="6">
                                            <p:graphicEl>
                                              <a:dgm id="{52096725-BAAF-6C41-8C18-91D9FDEC8C6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58F9C64E-9DAA-6D4C-B2BD-C02775D672E5}"/>
                                            </p:graphicEl>
                                          </p:spTgt>
                                        </p:tgtEl>
                                        <p:attrNameLst>
                                          <p:attrName>style.visibility</p:attrName>
                                        </p:attrNameLst>
                                      </p:cBhvr>
                                      <p:to>
                                        <p:strVal val="visible"/>
                                      </p:to>
                                    </p:set>
                                    <p:animEffect transition="in" filter="fade">
                                      <p:cBhvr>
                                        <p:cTn id="17" dur="500"/>
                                        <p:tgtEl>
                                          <p:spTgt spid="6">
                                            <p:graphicEl>
                                              <a:dgm id="{58F9C64E-9DAA-6D4C-B2BD-C02775D672E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8776CC79-AF65-4942-B654-2EEC92F0B3D1}"/>
                                            </p:graphicEl>
                                          </p:spTgt>
                                        </p:tgtEl>
                                        <p:attrNameLst>
                                          <p:attrName>style.visibility</p:attrName>
                                        </p:attrNameLst>
                                      </p:cBhvr>
                                      <p:to>
                                        <p:strVal val="visible"/>
                                      </p:to>
                                    </p:set>
                                    <p:animEffect transition="in" filter="fade">
                                      <p:cBhvr>
                                        <p:cTn id="22" dur="500"/>
                                        <p:tgtEl>
                                          <p:spTgt spid="6">
                                            <p:graphicEl>
                                              <a:dgm id="{8776CC79-AF65-4942-B654-2EEC92F0B3D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3E493AA2-2545-8942-9755-586F301349E3}"/>
                                            </p:graphicEl>
                                          </p:spTgt>
                                        </p:tgtEl>
                                        <p:attrNameLst>
                                          <p:attrName>style.visibility</p:attrName>
                                        </p:attrNameLst>
                                      </p:cBhvr>
                                      <p:to>
                                        <p:strVal val="visible"/>
                                      </p:to>
                                    </p:set>
                                    <p:animEffect transition="in" filter="fade">
                                      <p:cBhvr>
                                        <p:cTn id="27" dur="500"/>
                                        <p:tgtEl>
                                          <p:spTgt spid="6">
                                            <p:graphicEl>
                                              <a:dgm id="{3E493AA2-2545-8942-9755-586F301349E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3DB167E8-709C-2344-A356-C054B72A96AF}"/>
                                            </p:graphicEl>
                                          </p:spTgt>
                                        </p:tgtEl>
                                        <p:attrNameLst>
                                          <p:attrName>style.visibility</p:attrName>
                                        </p:attrNameLst>
                                      </p:cBhvr>
                                      <p:to>
                                        <p:strVal val="visible"/>
                                      </p:to>
                                    </p:set>
                                    <p:animEffect transition="in" filter="fade">
                                      <p:cBhvr>
                                        <p:cTn id="32" dur="500"/>
                                        <p:tgtEl>
                                          <p:spTgt spid="6">
                                            <p:graphicEl>
                                              <a:dgm id="{3DB167E8-709C-2344-A356-C054B72A96A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43579F2A-1173-5949-ABFB-A1DF2F8DEDC4}"/>
                                            </p:graphicEl>
                                          </p:spTgt>
                                        </p:tgtEl>
                                        <p:attrNameLst>
                                          <p:attrName>style.visibility</p:attrName>
                                        </p:attrNameLst>
                                      </p:cBhvr>
                                      <p:to>
                                        <p:strVal val="visible"/>
                                      </p:to>
                                    </p:set>
                                    <p:animEffect transition="in" filter="fade">
                                      <p:cBhvr>
                                        <p:cTn id="37" dur="500"/>
                                        <p:tgtEl>
                                          <p:spTgt spid="6">
                                            <p:graphicEl>
                                              <a:dgm id="{43579F2A-1173-5949-ABFB-A1DF2F8DEDC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DC51B845-2B5F-2E45-ADFB-9F474486DECA}"/>
                                            </p:graphicEl>
                                          </p:spTgt>
                                        </p:tgtEl>
                                        <p:attrNameLst>
                                          <p:attrName>style.visibility</p:attrName>
                                        </p:attrNameLst>
                                      </p:cBhvr>
                                      <p:to>
                                        <p:strVal val="visible"/>
                                      </p:to>
                                    </p:set>
                                    <p:animEffect transition="in" filter="fade">
                                      <p:cBhvr>
                                        <p:cTn id="42" dur="500"/>
                                        <p:tgtEl>
                                          <p:spTgt spid="6">
                                            <p:graphicEl>
                                              <a:dgm id="{DC51B845-2B5F-2E45-ADFB-9F474486DEC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2120A650-0A8B-A646-BB3B-C9CA65FDCCF9}"/>
                                            </p:graphicEl>
                                          </p:spTgt>
                                        </p:tgtEl>
                                        <p:attrNameLst>
                                          <p:attrName>style.visibility</p:attrName>
                                        </p:attrNameLst>
                                      </p:cBhvr>
                                      <p:to>
                                        <p:strVal val="visible"/>
                                      </p:to>
                                    </p:set>
                                    <p:animEffect transition="in" filter="fade">
                                      <p:cBhvr>
                                        <p:cTn id="47" dur="500"/>
                                        <p:tgtEl>
                                          <p:spTgt spid="6">
                                            <p:graphicEl>
                                              <a:dgm id="{2120A650-0A8B-A646-BB3B-C9CA65FDCC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2"/>
          <a:srcRect t="10000"/>
          <a:stretch/>
        </p:blipFill>
        <p:spPr>
          <a:xfrm>
            <a:off x="0" y="0"/>
            <a:ext cx="12192000" cy="6858001"/>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8022020" y="3812744"/>
            <a:ext cx="3852041" cy="1510124"/>
          </a:xfrm>
        </p:spPr>
        <p:txBody>
          <a:bodyPr>
            <a:normAutofit/>
          </a:bodyPr>
          <a:lstStyle/>
          <a:p>
            <a:r>
              <a:rPr lang="en" sz="4000">
                <a:latin typeface="Goudy Old Style" panose="02020502050305020303" pitchFamily="18" charset="77"/>
              </a:rPr>
              <a:t>2. Results and Insights</a:t>
            </a:r>
            <a:endParaRPr lang="en-GB" sz="4000">
              <a:latin typeface="Goudy Old Style" panose="02020502050305020303" pitchFamily="18" charset="77"/>
            </a:endParaRPr>
          </a:p>
        </p:txBody>
      </p: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a:solidFill>
                  <a:srgbClr val="000000"/>
                </a:solidFill>
                <a:effectLst/>
              </a:rPr>
              <a:t> </a:t>
            </a:r>
            <a:endParaRPr lang="en-GB"/>
          </a:p>
        </p:txBody>
      </p:sp>
    </p:spTree>
    <p:extLst>
      <p:ext uri="{BB962C8B-B14F-4D97-AF65-F5344CB8AC3E}">
        <p14:creationId xmlns:p14="http://schemas.microsoft.com/office/powerpoint/2010/main" val="3458895945"/>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24861" pathEditMode="relative" ptsTypes="AA">
                                      <p:cBhvr>
                                        <p:cTn id="6" dur="30000" fill="hold"/>
                                        <p:tgtEl>
                                          <p:spTgt spid="8"/>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8"/>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24861 L 0.02883 -0.23345" pathEditMode="relative" ptsTypes="AA">
                                      <p:cBhvr>
                                        <p:cTn id="11" dur="30000" fill="hold"/>
                                        <p:tgtEl>
                                          <p:spTgt spid="8"/>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02883 -0.23345 L -0.17241 0.24861" pathEditMode="relative" ptsTypes="AA">
                                      <p:cBhvr>
                                        <p:cTn id="14" dur="30000" fill="hold"/>
                                        <p:tgtEl>
                                          <p:spTgt spid="8"/>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17241 0.24861 L 0 0" pathEditMode="relative" ptsTypes="AA">
                                      <p:cBhvr>
                                        <p:cTn id="17" dur="30000" fill="hold"/>
                                        <p:tgtEl>
                                          <p:spTgt spid="8"/>
                                        </p:tgtEl>
                                        <p:attrNameLst>
                                          <p:attrName>ppt_x</p:attrName>
                                          <p:attrName>ppt_y</p:attrName>
                                        </p:attrNameLst>
                                      </p:cBhvr>
                                    </p:animMotion>
                                  </p:childTnLst>
                                </p:cTn>
                              </p:par>
                              <p:par>
                                <p:cTn id="18" presetID="6" presetClass="emph" presetSubtype="0" accel="50000" decel="50000" fill="hold" nodeType="withEffect">
                                  <p:stCondLst>
                                    <p:cond delay="5000"/>
                                  </p:stCondLst>
                                  <p:childTnLst>
                                    <p:animScale>
                                      <p:cBhvr>
                                        <p:cTn id="19" dur="30000" fill="hold"/>
                                        <p:tgtEl>
                                          <p:spTgt spid="8"/>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 pathEditMode="relative" ptsTypes="AA">
                                      <p:cBhvr>
                                        <p:cTn id="22" dur="5000" fill="hold"/>
                                        <p:tgtEl>
                                          <p:spTgt spid="8"/>
                                        </p:tgtEl>
                                        <p:attrNameLst>
                                          <p:attrName>ppt_x</p:attrName>
                                          <p:attrName>ppt_y</p:attrName>
                                        </p:attrNameLst>
                                      </p:cBhvr>
                                    </p:animMotion>
                                  </p:childTnLst>
                                </p:cTn>
                              </p:par>
                            </p:childTnLst>
                          </p:cTn>
                        </p:par>
                      </p:childTnLst>
                    </p:cTn>
                  </p:par>
                </p:childTnLst>
              </p:cTn>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3D45F9-AAA9-464B-AFD8-C20A19D1F665}"/>
              </a:ext>
            </a:extLst>
          </p:cNvPr>
          <p:cNvSpPr/>
          <p:nvPr/>
        </p:nvSpPr>
        <p:spPr>
          <a:xfrm>
            <a:off x="0" y="4125183"/>
            <a:ext cx="12192000" cy="273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1141723" y="795760"/>
            <a:ext cx="4832802" cy="1243584"/>
          </a:xfrm>
        </p:spPr>
        <p:txBody>
          <a:bodyPr vert="horz" lIns="91440" tIns="45720" rIns="91440" bIns="45720" rtlCol="0">
            <a:normAutofit/>
          </a:bodyPr>
          <a:lstStyle/>
          <a:p>
            <a:r>
              <a:rPr lang="en-GB">
                <a:latin typeface="Goudy Old Style" panose="02020502050305020303" pitchFamily="18" charset="77"/>
              </a:rPr>
              <a:t>Simulating PSO</a:t>
            </a:r>
            <a:endParaRPr lang="en-US">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1082485" y="1943907"/>
            <a:ext cx="4892040" cy="2732818"/>
          </a:xfrm>
        </p:spPr>
        <p:txBody>
          <a:bodyPr>
            <a:normAutofit/>
          </a:bodyPr>
          <a:lstStyle/>
          <a:p>
            <a:pPr marL="0" indent="0">
              <a:buNone/>
            </a:pPr>
            <a:endParaRPr lang="en-GB" sz="2400">
              <a:latin typeface="Calibri Light" panose="020F0302020204030204" pitchFamily="34" charset="0"/>
            </a:endParaRPr>
          </a:p>
          <a:p>
            <a:r>
              <a:rPr lang="en-GB" sz="2400">
                <a:latin typeface="Calibri Light" panose="020F0302020204030204" pitchFamily="34" charset="0"/>
              </a:rPr>
              <a:t>2D simulation: visual and intuitive</a:t>
            </a:r>
          </a:p>
          <a:p>
            <a:r>
              <a:rPr lang="en-GB" sz="2400">
                <a:latin typeface="Calibri Light" panose="020F0302020204030204" pitchFamily="34" charset="0"/>
              </a:rPr>
              <a:t>Set the initial position and velocity </a:t>
            </a:r>
          </a:p>
          <a:p>
            <a:r>
              <a:rPr lang="en-GB" sz="2400">
                <a:latin typeface="Calibri Light" panose="020F0302020204030204" pitchFamily="34" charset="0"/>
              </a:rPr>
              <a:t>Update them at each iteration:</a:t>
            </a:r>
            <a:endParaRPr lang="en-GB" sz="2400" baseline="-25000">
              <a:latin typeface="Calibri Light" panose="020F0302020204030204" pitchFamily="34" charset="0"/>
            </a:endParaRPr>
          </a:p>
          <a:p>
            <a:endParaRPr lang="en-GB" sz="2400">
              <a:latin typeface="Calibri Light" panose="020F0302020204030204" pitchFamily="34" charset="0"/>
            </a:endParaRPr>
          </a:p>
        </p:txBody>
      </p:sp>
      <p:pic>
        <p:nvPicPr>
          <p:cNvPr id="35" name="Picture 3">
            <a:extLst>
              <a:ext uri="{FF2B5EF4-FFF2-40B4-BE49-F238E27FC236}">
                <a16:creationId xmlns:a16="http://schemas.microsoft.com/office/drawing/2014/main" id="{2B422CFD-7BBC-D84E-946A-BD8A91849EDD}"/>
              </a:ext>
            </a:extLst>
          </p:cNvPr>
          <p:cNvPicPr>
            <a:picLocks noChangeAspect="1"/>
          </p:cNvPicPr>
          <p:nvPr/>
        </p:nvPicPr>
        <p:blipFill rotWithShape="1">
          <a:blip r:embed="rId3"/>
          <a:srcRect t="2267"/>
          <a:stretch/>
        </p:blipFill>
        <p:spPr>
          <a:xfrm>
            <a:off x="7338077" y="738928"/>
            <a:ext cx="3525974" cy="3026541"/>
          </a:xfrm>
          <a:prstGeom prst="rect">
            <a:avLst/>
          </a:prstGeom>
        </p:spPr>
      </p:pic>
      <p:grpSp>
        <p:nvGrpSpPr>
          <p:cNvPr id="20" name="Groupe 19">
            <a:extLst>
              <a:ext uri="{FF2B5EF4-FFF2-40B4-BE49-F238E27FC236}">
                <a16:creationId xmlns:a16="http://schemas.microsoft.com/office/drawing/2014/main" id="{70C2D49B-BD20-2343-8C9D-8A1FC6B8AE0D}"/>
              </a:ext>
            </a:extLst>
          </p:cNvPr>
          <p:cNvGrpSpPr/>
          <p:nvPr/>
        </p:nvGrpSpPr>
        <p:grpSpPr>
          <a:xfrm>
            <a:off x="1266736" y="4342719"/>
            <a:ext cx="9658528" cy="2324352"/>
            <a:chOff x="1266736" y="4342719"/>
            <a:chExt cx="9658528" cy="2324352"/>
          </a:xfrm>
        </p:grpSpPr>
        <p:grpSp>
          <p:nvGrpSpPr>
            <p:cNvPr id="17" name="Groupe 16">
              <a:extLst>
                <a:ext uri="{FF2B5EF4-FFF2-40B4-BE49-F238E27FC236}">
                  <a16:creationId xmlns:a16="http://schemas.microsoft.com/office/drawing/2014/main" id="{EA049DFB-8248-4148-A610-0F4FD54BE7F4}"/>
                </a:ext>
              </a:extLst>
            </p:cNvPr>
            <p:cNvGrpSpPr/>
            <p:nvPr/>
          </p:nvGrpSpPr>
          <p:grpSpPr>
            <a:xfrm>
              <a:off x="1266736" y="4615037"/>
              <a:ext cx="9658528" cy="2052034"/>
              <a:chOff x="2027121" y="5013198"/>
              <a:chExt cx="7835153" cy="1623007"/>
            </a:xfrm>
          </p:grpSpPr>
          <p:pic>
            <p:nvPicPr>
              <p:cNvPr id="21" name="Image 20">
                <a:extLst>
                  <a:ext uri="{FF2B5EF4-FFF2-40B4-BE49-F238E27FC236}">
                    <a16:creationId xmlns:a16="http://schemas.microsoft.com/office/drawing/2014/main" id="{F35C2F63-83C8-0E46-965F-B3A0F3A6D6CF}"/>
                  </a:ext>
                </a:extLst>
              </p:cNvPr>
              <p:cNvPicPr/>
              <p:nvPr/>
            </p:nvPicPr>
            <p:blipFill rotWithShape="1">
              <a:blip r:embed="rId4">
                <a:extLst>
                  <a:ext uri="{28A0092B-C50C-407E-A947-70E740481C1C}">
                    <a14:useLocalDpi xmlns:a14="http://schemas.microsoft.com/office/drawing/2010/main" val="0"/>
                  </a:ext>
                </a:extLst>
              </a:blip>
              <a:srcRect r="25322"/>
              <a:stretch/>
            </p:blipFill>
            <p:spPr>
              <a:xfrm>
                <a:off x="2027121" y="5013198"/>
                <a:ext cx="7835153" cy="1623007"/>
              </a:xfrm>
              <a:prstGeom prst="rect">
                <a:avLst/>
              </a:prstGeom>
            </p:spPr>
          </p:pic>
          <p:sp>
            <p:nvSpPr>
              <p:cNvPr id="15" name="Rectangle 14">
                <a:extLst>
                  <a:ext uri="{FF2B5EF4-FFF2-40B4-BE49-F238E27FC236}">
                    <a16:creationId xmlns:a16="http://schemas.microsoft.com/office/drawing/2014/main" id="{2561B25F-4C02-4D47-96DB-1EC9A0398CE0}"/>
                  </a:ext>
                </a:extLst>
              </p:cNvPr>
              <p:cNvSpPr/>
              <p:nvPr/>
            </p:nvSpPr>
            <p:spPr>
              <a:xfrm>
                <a:off x="4631635" y="5132838"/>
                <a:ext cx="2429041" cy="711781"/>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4" name="Rectangle 33">
                <a:extLst>
                  <a:ext uri="{FF2B5EF4-FFF2-40B4-BE49-F238E27FC236}">
                    <a16:creationId xmlns:a16="http://schemas.microsoft.com/office/drawing/2014/main" id="{36964B4A-85CE-DB4C-9125-7D408293D1C1}"/>
                  </a:ext>
                </a:extLst>
              </p:cNvPr>
              <p:cNvSpPr/>
              <p:nvPr/>
            </p:nvSpPr>
            <p:spPr>
              <a:xfrm>
                <a:off x="7315200" y="5132838"/>
                <a:ext cx="2497417" cy="711781"/>
              </a:xfrm>
              <a:prstGeom prst="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18" name="ZoneTexte 17">
              <a:extLst>
                <a:ext uri="{FF2B5EF4-FFF2-40B4-BE49-F238E27FC236}">
                  <a16:creationId xmlns:a16="http://schemas.microsoft.com/office/drawing/2014/main" id="{869AC952-686D-DA45-9BB7-D52A84C48AC2}"/>
                </a:ext>
              </a:extLst>
            </p:cNvPr>
            <p:cNvSpPr txBox="1"/>
            <p:nvPr/>
          </p:nvSpPr>
          <p:spPr>
            <a:xfrm>
              <a:off x="4900636" y="4342719"/>
              <a:ext cx="2147777" cy="400110"/>
            </a:xfrm>
            <a:prstGeom prst="rect">
              <a:avLst/>
            </a:prstGeom>
            <a:noFill/>
          </p:spPr>
          <p:txBody>
            <a:bodyPr wrap="square" rtlCol="0">
              <a:spAutoFit/>
            </a:bodyPr>
            <a:lstStyle/>
            <a:p>
              <a:pPr algn="ctr"/>
              <a:r>
                <a:rPr lang="en-GB" sz="2000" b="1">
                  <a:solidFill>
                    <a:srgbClr val="00B050"/>
                  </a:solidFill>
                  <a:latin typeface="+mj-lt"/>
                </a:rPr>
                <a:t>Cognitive term</a:t>
              </a:r>
            </a:p>
          </p:txBody>
        </p:sp>
      </p:grpSp>
      <p:sp>
        <p:nvSpPr>
          <p:cNvPr id="38" name="ZoneTexte 37">
            <a:extLst>
              <a:ext uri="{FF2B5EF4-FFF2-40B4-BE49-F238E27FC236}">
                <a16:creationId xmlns:a16="http://schemas.microsoft.com/office/drawing/2014/main" id="{16418551-B07D-044E-8871-07E71390ACEC}"/>
              </a:ext>
            </a:extLst>
          </p:cNvPr>
          <p:cNvSpPr txBox="1"/>
          <p:nvPr/>
        </p:nvSpPr>
        <p:spPr>
          <a:xfrm>
            <a:off x="8250857" y="4345894"/>
            <a:ext cx="2147777" cy="400110"/>
          </a:xfrm>
          <a:prstGeom prst="rect">
            <a:avLst/>
          </a:prstGeom>
          <a:noFill/>
        </p:spPr>
        <p:txBody>
          <a:bodyPr wrap="square" rtlCol="0">
            <a:spAutoFit/>
          </a:bodyPr>
          <a:lstStyle/>
          <a:p>
            <a:pPr algn="ctr"/>
            <a:r>
              <a:rPr lang="en-GB" sz="2000" b="1">
                <a:solidFill>
                  <a:srgbClr val="0070C0"/>
                </a:solidFill>
                <a:latin typeface="+mj-lt"/>
              </a:rPr>
              <a:t>Social term</a:t>
            </a:r>
          </a:p>
        </p:txBody>
      </p:sp>
    </p:spTree>
    <p:extLst>
      <p:ext uri="{BB962C8B-B14F-4D97-AF65-F5344CB8AC3E}">
        <p14:creationId xmlns:p14="http://schemas.microsoft.com/office/powerpoint/2010/main" val="514193588"/>
      </p:ext>
    </p:extLst>
  </p:cSld>
  <p:clrMapOvr>
    <a:masterClrMapping/>
  </p:clrMapOvr>
</p:sld>
</file>

<file path=ppt/theme/theme1.xml><?xml version="1.0" encoding="utf-8"?>
<a:theme xmlns:a="http://schemas.openxmlformats.org/drawingml/2006/main" name="Thème Office">
  <a:themeElements>
    <a:clrScheme name="Mé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1950</Words>
  <Application>Microsoft Macintosh PowerPoint</Application>
  <PresentationFormat>Grand écran</PresentationFormat>
  <Paragraphs>348</Paragraphs>
  <Slides>18</Slides>
  <Notes>15</Notes>
  <HiddenSlides>0</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vt:i4>
      </vt:variant>
    </vt:vector>
  </HeadingPairs>
  <TitlesOfParts>
    <vt:vector size="24" baseType="lpstr">
      <vt:lpstr>Arial</vt:lpstr>
      <vt:lpstr>Calibri</vt:lpstr>
      <vt:lpstr>Calibri Light</vt:lpstr>
      <vt:lpstr>Cambria Math</vt:lpstr>
      <vt:lpstr>Goudy Old Style</vt:lpstr>
      <vt:lpstr>Thème Office</vt:lpstr>
      <vt:lpstr>Particle Swarm Optimisation for Neural Networks  </vt:lpstr>
      <vt:lpstr>Presentation Outline</vt:lpstr>
      <vt:lpstr>1. Motivation</vt:lpstr>
      <vt:lpstr>Présentation PowerPoint</vt:lpstr>
      <vt:lpstr>Particle Swarm Optimisation</vt:lpstr>
      <vt:lpstr>Neural Network Training</vt:lpstr>
      <vt:lpstr>Problem Statement</vt:lpstr>
      <vt:lpstr>2. Results and Insights</vt:lpstr>
      <vt:lpstr>Simulating PSO</vt:lpstr>
      <vt:lpstr>Experimenting with Parameters</vt:lpstr>
      <vt:lpstr>Présentation PowerPoint</vt:lpstr>
      <vt:lpstr>Présentation PowerPoint</vt:lpstr>
      <vt:lpstr>Présentation PowerPoint</vt:lpstr>
      <vt:lpstr>Results</vt:lpstr>
      <vt:lpstr>3. Conclusion and future steps</vt:lpstr>
      <vt:lpstr>Future Steps</vt:lpstr>
      <vt:lpstr>References</vt:lpstr>
      <vt:lpstr>Particle Swarm Optimisation for Neural Networks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Particle Swarm Optimisation for Neural Networks  </dc:title>
  <dc:creator>Kim Barker</dc:creator>
  <cp:lastModifiedBy>Louise Aumont</cp:lastModifiedBy>
  <cp:revision>1</cp:revision>
  <cp:lastPrinted>2020-03-14T18:45:40Z</cp:lastPrinted>
  <dcterms:created xsi:type="dcterms:W3CDTF">2020-03-08T15:16:12Z</dcterms:created>
  <dcterms:modified xsi:type="dcterms:W3CDTF">2020-03-14T18:48:59Z</dcterms:modified>
</cp:coreProperties>
</file>